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1" r:id="rId3"/>
    <p:sldId id="353" r:id="rId5"/>
    <p:sldId id="352" r:id="rId6"/>
    <p:sldId id="354" r:id="rId7"/>
    <p:sldId id="355" r:id="rId8"/>
    <p:sldId id="401" r:id="rId9"/>
    <p:sldId id="402" r:id="rId10"/>
    <p:sldId id="403" r:id="rId11"/>
    <p:sldId id="380" r:id="rId12"/>
    <p:sldId id="399" r:id="rId13"/>
    <p:sldId id="277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0000"/>
    <a:srgbClr val="FFFF00"/>
    <a:srgbClr val="FF9900"/>
    <a:srgbClr val="FF7C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82"/>
    <p:restoredTop sz="99674"/>
  </p:normalViewPr>
  <p:slideViewPr>
    <p:cSldViewPr showGuides="1">
      <p:cViewPr varScale="1">
        <p:scale>
          <a:sx n="81" d="100"/>
          <a:sy n="81" d="100"/>
        </p:scale>
        <p:origin x="-252" y="-90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页眉占位符 614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6147" name="日期占位符 614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052" name="幻灯片图像占位符 6147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6148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0" name="页脚占位符 614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6151" name="灯片编号占位符 615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458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8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8601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8602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6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1878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662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8676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2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0724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277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6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9830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9830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4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10035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00356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6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8806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8806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0" name="Notes Placeholder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dirty="0"/>
          </a:p>
        </p:txBody>
      </p:sp>
      <p:sp>
        <p:nvSpPr>
          <p:cNvPr id="8397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8397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" name="矩形 193"/>
          <p:cNvSpPr/>
          <p:nvPr/>
        </p:nvSpPr>
        <p:spPr>
          <a:xfrm>
            <a:off x="3175" y="500063"/>
            <a:ext cx="7516813" cy="642938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4" name="Rectangle 2"/>
          <p:cNvSpPr txBox="1"/>
          <p:nvPr/>
        </p:nvSpPr>
        <p:spPr>
          <a:xfrm>
            <a:off x="457200" y="404813"/>
            <a:ext cx="678180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10.1  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课堂礼仪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5" name="文本框 214021"/>
          <p:cNvSpPr txBox="1"/>
          <p:nvPr/>
        </p:nvSpPr>
        <p:spPr>
          <a:xfrm>
            <a:off x="533400" y="2514600"/>
            <a:ext cx="4419600" cy="3560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课堂礼仪遵守课堂纪律是学生最基本的课堂礼仪。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）课前礼仪。按时到校，带齐学习用品，不迟到，不早退，不旷课。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）起立时不得让桌椅发出很大的声响。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圆角矩形 214022"/>
          <p:cNvSpPr/>
          <p:nvPr/>
        </p:nvSpPr>
        <p:spPr>
          <a:xfrm>
            <a:off x="457200" y="1374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10.1.1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课堂礼仪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3557" name="图片 2140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2438400"/>
            <a:ext cx="3886200" cy="278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214028"/>
          <p:cNvSpPr txBox="1"/>
          <p:nvPr/>
        </p:nvSpPr>
        <p:spPr>
          <a:xfrm>
            <a:off x="5029200" y="5257800"/>
            <a:ext cx="3962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4.3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端正的站姿，向老师行注目礼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圆角矩形 279553"/>
          <p:cNvSpPr/>
          <p:nvPr/>
        </p:nvSpPr>
        <p:spPr>
          <a:xfrm>
            <a:off x="457200" y="609600"/>
            <a:ext cx="3200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10.4.3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图书馆礼仪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4994" name="文本框 279554"/>
          <p:cNvSpPr txBox="1"/>
          <p:nvPr/>
        </p:nvSpPr>
        <p:spPr>
          <a:xfrm>
            <a:off x="533400" y="1555750"/>
            <a:ext cx="4648200" cy="4656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（4）进入图书馆应一律将移动电话等通信工具关掉或调至振动状态，使用移动电话应在阅览室外轻声通话。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（5）阅读时，读书、翻阅资料不要出声，也不要喃喃自语。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（6）不要在阅览室里休息、睡觉。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（7）酷爱音乐的同学，把CD机和MP3带进图书馆时，不要将耳机的声音开到很大的音量，以免让同学“敬而远之”。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5" name="文本框 279556"/>
          <p:cNvSpPr txBox="1"/>
          <p:nvPr/>
        </p:nvSpPr>
        <p:spPr>
          <a:xfrm>
            <a:off x="5638800" y="45720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4.12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图书馆里安静的阅览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4996" name="图片 2795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2362200"/>
            <a:ext cx="3495675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000100" y="3000372"/>
            <a:ext cx="5715008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500" b="1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Thanks!</a:t>
            </a:r>
            <a:endParaRPr kumimoji="0" lang="zh-CN" altLang="en-US" sz="7500" b="1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218113"/>
          <p:cNvSpPr txBox="1"/>
          <p:nvPr/>
        </p:nvSpPr>
        <p:spPr>
          <a:xfrm>
            <a:off x="533400" y="1825625"/>
            <a:ext cx="4419600" cy="3560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）上课听讲。上课要求坐姿端正，注意力集中，认真听老师讲解，独立思考，重要的内容应做好笔记，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）下课。听到下课铃响时，若老师还未宣布下课，学生应当安心听讲，不要忙着收拾书本，或把桌子弄得乒乓响。这是对老师的不尊重。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2" name="圆角矩形 218114"/>
          <p:cNvSpPr/>
          <p:nvPr/>
        </p:nvSpPr>
        <p:spPr>
          <a:xfrm>
            <a:off x="457200" y="685800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10.1.2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课堂礼仪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3" name="文本框 218115"/>
          <p:cNvSpPr txBox="1"/>
          <p:nvPr/>
        </p:nvSpPr>
        <p:spPr>
          <a:xfrm>
            <a:off x="5543550" y="51784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4.4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课堂上全神贯注听课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4" name="图片 218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0" y="1901825"/>
            <a:ext cx="4057650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16069"/>
          <p:cNvSpPr txBox="1"/>
          <p:nvPr/>
        </p:nvSpPr>
        <p:spPr>
          <a:xfrm>
            <a:off x="533400" y="1676400"/>
            <a:ext cx="8229600" cy="2282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）自习课也是课，学生也应该遵守课堂纪律。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）学生应按照老师的安排，完成规定的学习任务。如果需要和其他同学讨论，最好用耳语，不要影响其他同学学习。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）学生不要随便离开座位，更不要随便吃喝。要保持教室安静、整洁、有序的学习环境。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圆角矩形 216070"/>
          <p:cNvSpPr/>
          <p:nvPr/>
        </p:nvSpPr>
        <p:spPr>
          <a:xfrm>
            <a:off x="457200" y="685800"/>
            <a:ext cx="3200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10.1.3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自习课礼仪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1" name="文本框 216074"/>
          <p:cNvSpPr txBox="1"/>
          <p:nvPr/>
        </p:nvSpPr>
        <p:spPr>
          <a:xfrm>
            <a:off x="533400" y="5105400"/>
            <a:ext cx="8229600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上课时不遵守纪律是对老师极大的不尊重，也是对其他同学的不尊重。每个学生上课都要遵守一定的纪律，这是基本义务，也是基本礼仪。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圆角矩形 216075"/>
          <p:cNvSpPr/>
          <p:nvPr/>
        </p:nvSpPr>
        <p:spPr>
          <a:xfrm>
            <a:off x="457200" y="4146550"/>
            <a:ext cx="3505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课堂其它礼仪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220163"/>
          <p:cNvSpPr txBox="1"/>
          <p:nvPr/>
        </p:nvSpPr>
        <p:spPr>
          <a:xfrm>
            <a:off x="381000" y="1644650"/>
            <a:ext cx="4267200" cy="3749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）学生上课应关闭手机、不听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MP3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等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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5)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）学生着装应简朴、大方、得体。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）学生应认真听讲，不要随便插话，更不应该取笑他人。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）在实验室或机房上课时学生要讲究卫生，听从指挥，爱护教学设备。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）课堂不是餐厅，学生不要在课堂上吃东西。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圆角矩形 220164"/>
          <p:cNvSpPr/>
          <p:nvPr/>
        </p:nvSpPr>
        <p:spPr>
          <a:xfrm>
            <a:off x="457200" y="685800"/>
            <a:ext cx="3505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10.1.4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课堂其它礼仪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9699" name="图片 220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685925"/>
            <a:ext cx="4114800" cy="349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文本框 220167"/>
          <p:cNvSpPr txBox="1"/>
          <p:nvPr/>
        </p:nvSpPr>
        <p:spPr>
          <a:xfrm>
            <a:off x="4876800" y="5272088"/>
            <a:ext cx="434340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4.5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带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MP3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和玩手机，她这样对吗？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圆角矩形 222209"/>
          <p:cNvSpPr/>
          <p:nvPr/>
        </p:nvSpPr>
        <p:spPr>
          <a:xfrm>
            <a:off x="419100" y="2162175"/>
            <a:ext cx="83058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6" name="图片 222210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3125"/>
          <a:stretch>
            <a:fillRect/>
          </a:stretch>
        </p:blipFill>
        <p:spPr>
          <a:xfrm>
            <a:off x="614680" y="2475230"/>
            <a:ext cx="2362200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222211"/>
          <p:cNvSpPr txBox="1"/>
          <p:nvPr/>
        </p:nvSpPr>
        <p:spPr>
          <a:xfrm>
            <a:off x="2150110" y="2829560"/>
            <a:ext cx="64008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想想自己在课堂上有没有不礼貌的行为？是哪些行为？能帮你的同桌纠正一下他（她）不礼貌的地方吗？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8" name="圆角矩形 220164"/>
          <p:cNvSpPr/>
          <p:nvPr/>
        </p:nvSpPr>
        <p:spPr>
          <a:xfrm>
            <a:off x="457200" y="685800"/>
            <a:ext cx="3505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10.1.5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课堂其它礼仪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圆角矩形 291841"/>
          <p:cNvSpPr/>
          <p:nvPr/>
        </p:nvSpPr>
        <p:spPr>
          <a:xfrm>
            <a:off x="457200" y="609600"/>
            <a:ext cx="2819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10.2.1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寝室礼仪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7282" name="文本框 291842"/>
          <p:cNvSpPr txBox="1"/>
          <p:nvPr/>
        </p:nvSpPr>
        <p:spPr>
          <a:xfrm>
            <a:off x="533400" y="1555750"/>
            <a:ext cx="8305800" cy="410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住宿生应遵守以下礼仪：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）遵循以礼相待，互相谦让、先人后己，助人为乐，礼让三先的原则。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）自觉遵守集体的生活秩序和作息时间，按时起床、入寝、熄灯，不影响他人休息。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）主动承担打扫、擦洗宿舍地板、桌椅门窗的劳动，保持宿舍整洁。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）被褥折叠整齐美观，衣服、鞋帽及其他生活用品摆放整齐，安放在合适地方。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29" name="圆角矩形 293889"/>
          <p:cNvSpPr/>
          <p:nvPr/>
        </p:nvSpPr>
        <p:spPr>
          <a:xfrm>
            <a:off x="457200" y="609600"/>
            <a:ext cx="3505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10.3.1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餐厅就餐礼仪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9330" name="文本框 293890"/>
          <p:cNvSpPr txBox="1"/>
          <p:nvPr/>
        </p:nvSpPr>
        <p:spPr>
          <a:xfrm>
            <a:off x="533400" y="1555750"/>
            <a:ext cx="8305800" cy="2613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在餐厅就餐要注重的礼仪：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）敬人要有礼。说话应礼貌，要尊重工人劳动。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）就餐应守秩序。要自觉排队，礼让不拥挤。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）吃饭应讲礼仪。保持安静，不大声喧哗，姿势端正，吃相文雅。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）卫生要讲究。不随地吐痰、泼水、扔包装袋。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）节约是根本。爱惜粮食，按量购买，不乱倒剩饭剩菜。节约用水，洗手刷碗应随手关好水龙头。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9331" name="图片 2938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4267200"/>
            <a:ext cx="3295650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2" name="文本框 293892"/>
          <p:cNvSpPr txBox="1"/>
          <p:nvPr/>
        </p:nvSpPr>
        <p:spPr>
          <a:xfrm>
            <a:off x="1219200" y="64770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4.15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餐厅有秩序的排队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9333" name="图片 2938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191000"/>
            <a:ext cx="2743200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4" name="文本框 293894"/>
          <p:cNvSpPr txBox="1"/>
          <p:nvPr/>
        </p:nvSpPr>
        <p:spPr>
          <a:xfrm>
            <a:off x="5334000" y="64770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4.16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安静的用餐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圆角矩形 281601"/>
          <p:cNvSpPr/>
          <p:nvPr/>
        </p:nvSpPr>
        <p:spPr>
          <a:xfrm>
            <a:off x="457200" y="609600"/>
            <a:ext cx="3200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10.4.1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图书馆礼仪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7042" name="圆角矩形 281605"/>
          <p:cNvSpPr/>
          <p:nvPr/>
        </p:nvSpPr>
        <p:spPr>
          <a:xfrm>
            <a:off x="304800" y="1524000"/>
            <a:ext cx="8382000" cy="3276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7043" name="组合 281606"/>
          <p:cNvGrpSpPr>
            <a:grpSpLocks noChangeAspect="1"/>
          </p:cNvGrpSpPr>
          <p:nvPr/>
        </p:nvGrpSpPr>
        <p:grpSpPr>
          <a:xfrm>
            <a:off x="685800" y="1563688"/>
            <a:ext cx="2667000" cy="703262"/>
            <a:chOff x="432" y="1008"/>
            <a:chExt cx="2748" cy="724"/>
          </a:xfrm>
        </p:grpSpPr>
        <p:sp>
          <p:nvSpPr>
            <p:cNvPr id="87044" name="矩形 281607"/>
            <p:cNvSpPr>
              <a:spLocks noChangeAspect="1" noTextEdit="1"/>
            </p:cNvSpPr>
            <p:nvPr/>
          </p:nvSpPr>
          <p:spPr>
            <a:xfrm>
              <a:off x="432" y="1008"/>
              <a:ext cx="2748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87045" name="图片 28160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1008"/>
              <a:ext cx="2751" cy="7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7046" name="文本框 281609"/>
          <p:cNvSpPr txBox="1"/>
          <p:nvPr/>
        </p:nvSpPr>
        <p:spPr>
          <a:xfrm>
            <a:off x="685800" y="2286000"/>
            <a:ext cx="7696200" cy="2282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面对阅览室入口处张贴的“阅览须知”，一些读者仍然视而不见，不遵守规定。他们对开架书架上的杂志、报纸、图书胡乱涂画，甚至有的人在一些收藏价值的页面“开天窗”。爱惜图书，应不在书上注记、折页，不撕页或剪挖自己喜爱的资料、图片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圆角矩形 275457"/>
          <p:cNvSpPr/>
          <p:nvPr/>
        </p:nvSpPr>
        <p:spPr>
          <a:xfrm>
            <a:off x="457200" y="609600"/>
            <a:ext cx="3200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10.4.2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图书馆礼仪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946" name="文本框 275459"/>
          <p:cNvSpPr txBox="1"/>
          <p:nvPr/>
        </p:nvSpPr>
        <p:spPr>
          <a:xfrm>
            <a:off x="533400" y="1555750"/>
            <a:ext cx="4495800" cy="4838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）在图书馆遇到熟人，不宜与他交谈，大声喧哗，只需点头示意即可；若有事需要工作人员帮助可走过去轻声相告，而不要大声召唤。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）步履要轻，不易过急；不可在图书馆里嬉戏打闹，乱叫乱跑；走路时管好自己随身携带的物品，尽量不使其发出声响。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）在阅览室里，入座起座动作要轻，物品、椅子都应轻拿轻放，不要拖拉。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947" name="图片 2754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2209800"/>
            <a:ext cx="3590925" cy="261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8" name="文本框 275463"/>
          <p:cNvSpPr txBox="1"/>
          <p:nvPr/>
        </p:nvSpPr>
        <p:spPr>
          <a:xfrm>
            <a:off x="5791200" y="4891088"/>
            <a:ext cx="327660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4.11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在图书馆交谈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WPS 演示</Application>
  <PresentationFormat>在屏幕上显示</PresentationFormat>
  <Paragraphs>86</Paragraphs>
  <Slides>11</Slides>
  <Notes>57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Arial Black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pgl</cp:lastModifiedBy>
  <cp:revision>100</cp:revision>
  <dcterms:created xsi:type="dcterms:W3CDTF">2018-06-30T01:14:00Z</dcterms:created>
  <dcterms:modified xsi:type="dcterms:W3CDTF">2018-07-01T11:53:18Z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2052-10.1.0.7401</vt:lpwstr>
  </property>
</Properties>
</file>