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7" r:id="rId3"/>
    <p:sldId id="358" r:id="rId5"/>
    <p:sldId id="260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5" r:id="rId22"/>
    <p:sldId id="374" r:id="rId23"/>
    <p:sldId id="376" r:id="rId24"/>
    <p:sldId id="377" r:id="rId25"/>
    <p:sldId id="277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990000"/>
    <a:srgbClr val="FFFF00"/>
    <a:srgbClr val="FF9900"/>
    <a:srgbClr val="FF7C0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582"/>
    <p:restoredTop sz="99674"/>
  </p:normalViewPr>
  <p:slideViewPr>
    <p:cSldViewPr showGuides="1">
      <p:cViewPr varScale="1">
        <p:scale>
          <a:sx n="81" d="100"/>
          <a:sy n="81" d="100"/>
        </p:scale>
        <p:origin x="-2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页眉占位符 614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strike="noStrike" noProof="1" dirty="0"/>
          </a:p>
        </p:txBody>
      </p:sp>
      <p:sp>
        <p:nvSpPr>
          <p:cNvPr id="6147" name="日期占位符 614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strike="noStrike" noProof="1" dirty="0"/>
          </a:p>
        </p:txBody>
      </p:sp>
      <p:sp>
        <p:nvSpPr>
          <p:cNvPr id="2052" name="幻灯片图像占位符 6147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53" name="文本占位符 6148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150" name="页脚占位符 614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strike="noStrike" noProof="1" dirty="0"/>
          </a:p>
        </p:txBody>
      </p:sp>
      <p:sp>
        <p:nvSpPr>
          <p:cNvPr id="6151" name="灯片编号占位符 615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8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4099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4100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22532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24580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26627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26628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28675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28676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30724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32772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34819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34820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36867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36868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38915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38916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40963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40964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6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6147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6148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43011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43012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45059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45060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47107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47108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63491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63492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8195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8196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10243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10244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0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12291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12292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14340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16388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18435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18436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/>
          </p:nvPr>
        </p:nvSpPr>
        <p:spPr>
          <a:ln/>
        </p:spPr>
        <p:txBody>
          <a:bodyPr vert="horz"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20484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" name="矩形 193"/>
          <p:cNvSpPr/>
          <p:nvPr/>
        </p:nvSpPr>
        <p:spPr>
          <a:xfrm>
            <a:off x="3175" y="500063"/>
            <a:ext cx="7516813" cy="642938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2917" name="Rectangle 2"/>
          <p:cNvSpPr txBox="1"/>
          <p:nvPr/>
        </p:nvSpPr>
        <p:spPr>
          <a:xfrm>
            <a:off x="457200" y="404813"/>
            <a:ext cx="5638800" cy="9271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r>
              <a:rPr lang="zh-CN" altLang="en-US" sz="4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第五篇  职业篇</a:t>
            </a:r>
            <a:endParaRPr lang="zh-CN" altLang="en-US" sz="44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170" name="AutoShape 2"/>
          <p:cNvSpPr>
            <a:spLocks noChangeArrowheads="1"/>
          </p:cNvSpPr>
          <p:nvPr/>
        </p:nvSpPr>
        <p:spPr bwMode="grayWhite">
          <a:xfrm>
            <a:off x="914400" y="1524000"/>
            <a:ext cx="7391400" cy="4648200"/>
          </a:xfrm>
          <a:prstGeom prst="roundRect">
            <a:avLst>
              <a:gd name="adj" fmla="val 9583"/>
            </a:avLst>
          </a:prstGeom>
          <a:gradFill rotWithShape="1">
            <a:gsLst>
              <a:gs pos="0">
                <a:schemeClr val="tx1"/>
              </a:gs>
              <a:gs pos="50000">
                <a:schemeClr val="tx1">
                  <a:gamma/>
                  <a:tint val="75686"/>
                  <a:invGamma/>
                </a:schemeClr>
              </a:gs>
              <a:gs pos="100000">
                <a:schemeClr val="tx1"/>
              </a:gs>
            </a:gsLst>
            <a:lin ang="2700000" scaled="1"/>
          </a:gradFill>
          <a:ln w="19050">
            <a:solidFill>
              <a:srgbClr val="FFFFFF"/>
            </a:solidFill>
            <a:rou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2919" name="Oval 5"/>
          <p:cNvSpPr/>
          <p:nvPr/>
        </p:nvSpPr>
        <p:spPr>
          <a:xfrm>
            <a:off x="1974850" y="287655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9B491B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sz="2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2920" name="Rectangle 6"/>
          <p:cNvSpPr/>
          <p:nvPr/>
        </p:nvSpPr>
        <p:spPr>
          <a:xfrm>
            <a:off x="2362200" y="2614613"/>
            <a:ext cx="5649913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了解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应聘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礼仪步骤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应聘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过程中礼仪要点及注意事项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掌握工作中的礼仪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掌握商务礼仪的特点和要求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2921" name="Oval 9"/>
          <p:cNvSpPr/>
          <p:nvPr/>
        </p:nvSpPr>
        <p:spPr>
          <a:xfrm>
            <a:off x="1974850" y="3962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939330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sz="2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2923" name="Oval 13"/>
          <p:cNvSpPr/>
          <p:nvPr/>
        </p:nvSpPr>
        <p:spPr>
          <a:xfrm>
            <a:off x="1974850" y="4756150"/>
            <a:ext cx="228600" cy="228600"/>
          </a:xfrm>
          <a:prstGeom prst="ellipse">
            <a:avLst/>
          </a:prstGeom>
          <a:gradFill rotWithShape="1">
            <a:gsLst>
              <a:gs pos="0">
                <a:srgbClr val="A01DD5"/>
              </a:gs>
              <a:gs pos="100000">
                <a:srgbClr val="6B138E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zh-CN" sz="2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2925" name="文本框 422924"/>
          <p:cNvSpPr txBox="1"/>
          <p:nvPr/>
        </p:nvSpPr>
        <p:spPr>
          <a:xfrm>
            <a:off x="1219200" y="1752600"/>
            <a:ext cx="2057400" cy="64135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学习重点</a:t>
            </a:r>
            <a:endParaRPr lang="zh-CN" altLang="en-US" sz="36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Rectangle 10"/>
          <p:cNvSpPr/>
          <p:nvPr/>
        </p:nvSpPr>
        <p:spPr>
          <a:xfrm>
            <a:off x="2362200" y="3352800"/>
            <a:ext cx="309563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2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22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22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22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22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22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22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79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229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229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229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79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659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7" grpId="0"/>
      <p:bldP spid="7170" grpId="0" animBg="1"/>
      <p:bldP spid="422919" grpId="0" animBg="1"/>
      <p:bldP spid="422920" grpId="0"/>
      <p:bldP spid="422921" grpId="0" bldLvl="0" animBg="1"/>
      <p:bldP spid="422923" grpId="0" bldLvl="0" animBg="1"/>
      <p:bldP spid="42292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圆角矩形 441345"/>
          <p:cNvSpPr/>
          <p:nvPr/>
        </p:nvSpPr>
        <p:spPr>
          <a:xfrm>
            <a:off x="457200" y="612775"/>
            <a:ext cx="35814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p>
            <a:pPr algn="ctr"/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13.1.8 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面试服饰礼仪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1506" name="文本框 441346"/>
          <p:cNvSpPr txBox="1"/>
          <p:nvPr/>
        </p:nvSpPr>
        <p:spPr>
          <a:xfrm>
            <a:off x="685800" y="2012950"/>
            <a:ext cx="4724400" cy="420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）面试时的着装，要简洁、大方、合体。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）丝袜被称为女性的第二层皮肤，一定要穿，以透明近似肤色的颜色为好。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）皮鞋式样应简单，不要有太多装饰。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）如果习惯随身携带包，那么包不要太大，款式可以多样，颜色要和服装的颜色相搭配。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）化淡妆。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）佩带饰物应注意和服装整体的搭配，最好以简单朴素为主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7" name="文本框 441347"/>
          <p:cNvSpPr txBox="1"/>
          <p:nvPr/>
        </p:nvSpPr>
        <p:spPr>
          <a:xfrm>
            <a:off x="609600" y="1447800"/>
            <a:ext cx="4495800" cy="519113"/>
          </a:xfrm>
          <a:prstGeom prst="rect">
            <a:avLst/>
          </a:prstGeom>
          <a:noFill/>
          <a:ln w="9525">
            <a:noFill/>
          </a:ln>
          <a:effectLst>
            <a:outerShdw dist="56796" dir="3806096" algn="ctr" rotWithShape="0">
              <a:schemeClr val="bg2"/>
            </a:outerShdw>
          </a:effectLst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女士</a:t>
            </a:r>
            <a:endParaRPr lang="zh-CN" altLang="en-US" sz="28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8" name="文本框 441348"/>
          <p:cNvSpPr txBox="1"/>
          <p:nvPr/>
        </p:nvSpPr>
        <p:spPr>
          <a:xfrm>
            <a:off x="6019800" y="5943600"/>
            <a:ext cx="29718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图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6.2  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女生正装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1509" name="图片 4413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9800" y="1143000"/>
            <a:ext cx="1654175" cy="472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圆角矩形 443393"/>
          <p:cNvSpPr/>
          <p:nvPr/>
        </p:nvSpPr>
        <p:spPr>
          <a:xfrm>
            <a:off x="457200" y="612775"/>
            <a:ext cx="35814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p>
            <a:pPr algn="ctr"/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13.1.9  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面试服饰礼仪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3554" name="文本框 443394"/>
          <p:cNvSpPr txBox="1"/>
          <p:nvPr/>
        </p:nvSpPr>
        <p:spPr>
          <a:xfrm>
            <a:off x="685800" y="1600200"/>
            <a:ext cx="8001000" cy="2678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面试前务必把身上的怪味清除掉：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   一是面试前的用餐不要吃洋葱和大蒜，也不要喝酒，以免口腔产生怪味，饭后应漱口，最好刷刷牙。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   二是面试前应洗个澡，这样既可以把汗臭味冲洗掉，把腋臭味冲淡，也可以使你更加精神抖擞。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   三是面试前别抽烟，烟味会萦绕不散，气味难耐。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   四是可以在身上适量地抹些香水。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5" name="圆角矩形 443396"/>
          <p:cNvSpPr/>
          <p:nvPr/>
        </p:nvSpPr>
        <p:spPr>
          <a:xfrm>
            <a:off x="457200" y="4419600"/>
            <a:ext cx="8305800" cy="205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76767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zh-CN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3556" name="图片 443397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3125"/>
          <a:stretch>
            <a:fillRect/>
          </a:stretch>
        </p:blipFill>
        <p:spPr>
          <a:xfrm>
            <a:off x="838200" y="4648200"/>
            <a:ext cx="2362200" cy="1660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文本框 443398"/>
          <p:cNvSpPr txBox="1"/>
          <p:nvPr/>
        </p:nvSpPr>
        <p:spPr>
          <a:xfrm>
            <a:off x="3276600" y="4800600"/>
            <a:ext cx="5029200" cy="1463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、应聘政府部门、秘书、银行的工作时应如何选择服装。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、应聘公关、时尚杂志等工作时应如何选择服装。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" name="矩形 193"/>
          <p:cNvSpPr/>
          <p:nvPr/>
        </p:nvSpPr>
        <p:spPr>
          <a:xfrm>
            <a:off x="3175" y="500063"/>
            <a:ext cx="7516813" cy="642938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602" name="Rectangle 2"/>
          <p:cNvSpPr txBox="1"/>
          <p:nvPr/>
        </p:nvSpPr>
        <p:spPr>
          <a:xfrm>
            <a:off x="457200" y="404813"/>
            <a:ext cx="6781800" cy="9271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r>
              <a:rPr lang="en-US" altLang="zh-CN" sz="4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13.2  </a:t>
            </a:r>
            <a:r>
              <a:rPr lang="zh-CN" altLang="en-US" sz="4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面试中的礼仪</a:t>
            </a:r>
            <a:endParaRPr lang="zh-CN" altLang="en-US" sz="44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603" name="圆角矩形 445445"/>
          <p:cNvSpPr/>
          <p:nvPr/>
        </p:nvSpPr>
        <p:spPr>
          <a:xfrm>
            <a:off x="457200" y="1390650"/>
            <a:ext cx="39624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p>
            <a:pPr algn="ctr"/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13.2.1  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时间观念是第一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604" name="文本框 445446"/>
          <p:cNvSpPr txBox="1"/>
          <p:nvPr/>
        </p:nvSpPr>
        <p:spPr>
          <a:xfrm>
            <a:off x="685800" y="2225675"/>
            <a:ext cx="8077200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守时是职业道德的一个基本要求，提前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10~15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分钟到达面试地点效果最佳，可熟悉一下环境，稳定一下心神。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5" name="圆角矩形 445450"/>
          <p:cNvSpPr/>
          <p:nvPr/>
        </p:nvSpPr>
        <p:spPr>
          <a:xfrm>
            <a:off x="457200" y="3279775"/>
            <a:ext cx="39624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p>
            <a:pPr algn="ctr"/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13.2.2  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面试的第一形象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606" name="文本框 445451"/>
          <p:cNvSpPr txBox="1"/>
          <p:nvPr/>
        </p:nvSpPr>
        <p:spPr>
          <a:xfrm>
            <a:off x="685800" y="4114800"/>
            <a:ext cx="7848600" cy="2530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到了办公区，最好径直走到面试单位，而不要四处查看。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    面试地点一进面试单位，若有前台工作人员，则开门见山说明来意，经指导到指定区域落座，若无前台工作人员，则应找工作人员求助。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   进入公司前台后，要把访问的主题、有无约定、访问者的名字和自己名字报上。到达面试地点后应在等候室耐心等候，并保持安静及正确的坐姿。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圆角矩形 449537"/>
          <p:cNvSpPr/>
          <p:nvPr/>
        </p:nvSpPr>
        <p:spPr>
          <a:xfrm>
            <a:off x="457200" y="612775"/>
            <a:ext cx="28956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p>
            <a:pPr algn="ctr"/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13.2.3  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面试过程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7650" name="文本框 449538"/>
          <p:cNvSpPr txBox="1"/>
          <p:nvPr/>
        </p:nvSpPr>
        <p:spPr>
          <a:xfrm>
            <a:off x="685800" y="2012950"/>
            <a:ext cx="7772400" cy="1552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如果没有人通知，即使前面一个人已经面试结束，也应该在门外耐心等待，不要擅自走进面试房间。自己的名字被喊到，就有力地答一声“是”，然后再敲门进入，敲两三下是较为标准的。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1" name="文本框 449539"/>
          <p:cNvSpPr txBox="1"/>
          <p:nvPr/>
        </p:nvSpPr>
        <p:spPr>
          <a:xfrm>
            <a:off x="609600" y="1447800"/>
            <a:ext cx="4495800" cy="519113"/>
          </a:xfrm>
          <a:prstGeom prst="rect">
            <a:avLst/>
          </a:prstGeom>
          <a:noFill/>
          <a:ln w="9525">
            <a:noFill/>
          </a:ln>
          <a:effectLst>
            <a:outerShdw dist="56796" dir="3806096" algn="ctr" rotWithShape="0">
              <a:schemeClr val="bg2"/>
            </a:outerShdw>
          </a:effectLst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把握进屋的时机</a:t>
            </a:r>
            <a:endParaRPr lang="zh-CN" altLang="en-US" sz="28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2" name="文本框 449542"/>
          <p:cNvSpPr txBox="1"/>
          <p:nvPr/>
        </p:nvSpPr>
        <p:spPr>
          <a:xfrm>
            <a:off x="685800" y="4191000"/>
            <a:ext cx="7772400" cy="25019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在面试官的手朝你伸过来之后就握住它，要保证你的整个手臂呈Ｌ型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(90°)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，有力地摇两下，然后把手自然地放下。握手应该坚实有力，有感染力。双眼要直视对方，自信地说出你的名字，即使你是位女士，也要表示出坚定的态度，但不要太使劲，更不要使劲摇晃；不要用两只手。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3" name="文本框 449543"/>
          <p:cNvSpPr txBox="1"/>
          <p:nvPr/>
        </p:nvSpPr>
        <p:spPr>
          <a:xfrm>
            <a:off x="609600" y="3625850"/>
            <a:ext cx="4495800" cy="519113"/>
          </a:xfrm>
          <a:prstGeom prst="rect">
            <a:avLst/>
          </a:prstGeom>
          <a:noFill/>
          <a:ln w="9525">
            <a:noFill/>
          </a:ln>
          <a:effectLst>
            <a:outerShdw dist="56796" dir="3806096" algn="ctr" rotWithShape="0">
              <a:schemeClr val="bg2"/>
            </a:outerShdw>
          </a:effectLst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礼节性的握手</a:t>
            </a:r>
            <a:endParaRPr lang="zh-CN" altLang="en-US" sz="28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圆角矩形 451585"/>
          <p:cNvSpPr/>
          <p:nvPr/>
        </p:nvSpPr>
        <p:spPr>
          <a:xfrm>
            <a:off x="457200" y="612775"/>
            <a:ext cx="28956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p>
            <a:pPr algn="ctr"/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13.2.4  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面试过程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9698" name="文本框 451587"/>
          <p:cNvSpPr txBox="1"/>
          <p:nvPr/>
        </p:nvSpPr>
        <p:spPr>
          <a:xfrm>
            <a:off x="609600" y="1447800"/>
            <a:ext cx="4495800" cy="519113"/>
          </a:xfrm>
          <a:prstGeom prst="rect">
            <a:avLst/>
          </a:prstGeom>
          <a:noFill/>
          <a:ln w="9525">
            <a:noFill/>
          </a:ln>
          <a:effectLst>
            <a:outerShdw dist="56796" dir="3806096" algn="ctr" rotWithShape="0">
              <a:schemeClr val="bg2"/>
            </a:outerShdw>
          </a:effectLst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无声胜有声的形体语言</a:t>
            </a:r>
            <a:endParaRPr lang="zh-CN" altLang="en-US" sz="28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699" name="文本框 451588"/>
          <p:cNvSpPr txBox="1"/>
          <p:nvPr/>
        </p:nvSpPr>
        <p:spPr>
          <a:xfrm>
            <a:off x="685800" y="5029200"/>
            <a:ext cx="7772400" cy="14319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除了讲话以外，形体语言是重要的公关手段，它主要包括：手势语、目光语、身势语、面部语、服饰语等。人们通过仪表、姿态、神情、动作来传递信息，它们在交谈中往往起着有声语言无法比拟的效果，是展示自己职业形象的更高境界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0" name="圆角矩形 451590"/>
          <p:cNvSpPr/>
          <p:nvPr/>
        </p:nvSpPr>
        <p:spPr>
          <a:xfrm>
            <a:off x="381000" y="2057400"/>
            <a:ext cx="8382000" cy="2819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zh-CN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9701" name="组合 451591"/>
          <p:cNvGrpSpPr>
            <a:grpSpLocks noChangeAspect="1"/>
          </p:cNvGrpSpPr>
          <p:nvPr/>
        </p:nvGrpSpPr>
        <p:grpSpPr>
          <a:xfrm>
            <a:off x="762000" y="2209800"/>
            <a:ext cx="2895600" cy="762000"/>
            <a:chOff x="432" y="1008"/>
            <a:chExt cx="2748" cy="724"/>
          </a:xfrm>
        </p:grpSpPr>
        <p:sp>
          <p:nvSpPr>
            <p:cNvPr id="29702" name="矩形 451592"/>
            <p:cNvSpPr>
              <a:spLocks noChangeAspect="1" noTextEdit="1"/>
            </p:cNvSpPr>
            <p:nvPr/>
          </p:nvSpPr>
          <p:spPr>
            <a:xfrm>
              <a:off x="432" y="1008"/>
              <a:ext cx="2748" cy="7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9703" name="图片 45159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2" y="1008"/>
              <a:ext cx="2751" cy="72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9704" name="文本框 451594"/>
          <p:cNvSpPr txBox="1"/>
          <p:nvPr/>
        </p:nvSpPr>
        <p:spPr>
          <a:xfrm>
            <a:off x="762000" y="3048000"/>
            <a:ext cx="7696200" cy="1679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加州大学洛杉矶分校的一项研究表明，个人给他人留下的印象，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7%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取决于用言辞，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38%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取决于音质，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55%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取决于非语言交流。非语言交流的重要性可想而知。在面试中，恰当使用非语言交流的技巧，将为你带来事半功倍的效果。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圆角矩形 453633"/>
          <p:cNvSpPr/>
          <p:nvPr/>
        </p:nvSpPr>
        <p:spPr>
          <a:xfrm>
            <a:off x="457200" y="612775"/>
            <a:ext cx="28956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p>
            <a:pPr algn="ctr"/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6.2.3  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面试过程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746" name="文本框 453634"/>
          <p:cNvSpPr txBox="1"/>
          <p:nvPr/>
        </p:nvSpPr>
        <p:spPr>
          <a:xfrm>
            <a:off x="609600" y="1447800"/>
            <a:ext cx="4495800" cy="519113"/>
          </a:xfrm>
          <a:prstGeom prst="rect">
            <a:avLst/>
          </a:prstGeom>
          <a:noFill/>
          <a:ln w="9525">
            <a:noFill/>
          </a:ln>
          <a:effectLst>
            <a:outerShdw dist="56796" dir="3806096" algn="ctr" rotWithShape="0">
              <a:schemeClr val="bg2"/>
            </a:outerShdw>
          </a:effectLst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4.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精神如钟的坐姿</a:t>
            </a:r>
            <a:endParaRPr lang="zh-CN" altLang="en-US" sz="28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7" name="文本框 453635"/>
          <p:cNvSpPr txBox="1"/>
          <p:nvPr/>
        </p:nvSpPr>
        <p:spPr>
          <a:xfrm>
            <a:off x="685800" y="2057400"/>
            <a:ext cx="7772400" cy="38528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坐椅子时最好坐满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2/3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，上身挺直，这样显得精神抖擞；保持轻松自如的姿势，身体要略向前倾。不要弓着腰，也不要把腰挺得很直，这样反倒会给人留下死板的印象，应该很自然地将腰伸直，并拢双膝，把手自然的放在上面。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有两种坐姿不可取：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一是紧贴着椅背坐，显得太放松；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二是只坐在椅边，显得太紧张。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圆角矩形 455681"/>
          <p:cNvSpPr/>
          <p:nvPr/>
        </p:nvSpPr>
        <p:spPr>
          <a:xfrm>
            <a:off x="457200" y="612775"/>
            <a:ext cx="28956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p>
            <a:pPr algn="ctr"/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13.2.5  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面试过程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3794" name="文本框 455684"/>
          <p:cNvSpPr txBox="1"/>
          <p:nvPr/>
        </p:nvSpPr>
        <p:spPr>
          <a:xfrm>
            <a:off x="1295400" y="5715000"/>
            <a:ext cx="19050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图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6.4  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男生正姿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5" name="文本框 455685"/>
          <p:cNvSpPr txBox="1"/>
          <p:nvPr/>
        </p:nvSpPr>
        <p:spPr>
          <a:xfrm>
            <a:off x="3733800" y="5715000"/>
            <a:ext cx="19812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图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6.5  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女生斜姿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796" name="文本框 455686"/>
          <p:cNvSpPr txBox="1"/>
          <p:nvPr/>
        </p:nvSpPr>
        <p:spPr>
          <a:xfrm>
            <a:off x="6324600" y="5718175"/>
            <a:ext cx="19050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图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6.6  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女生正姿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3797" name="图片 4556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600200"/>
            <a:ext cx="1979613" cy="403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图片 4556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600200"/>
            <a:ext cx="2070100" cy="4090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图片 4556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600200"/>
            <a:ext cx="2003425" cy="403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圆角矩形 457729"/>
          <p:cNvSpPr/>
          <p:nvPr/>
        </p:nvSpPr>
        <p:spPr>
          <a:xfrm>
            <a:off x="457200" y="612775"/>
            <a:ext cx="28956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p>
            <a:pPr algn="ctr"/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13.2.6 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面试过程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5842" name="文本框 457730"/>
          <p:cNvSpPr txBox="1"/>
          <p:nvPr/>
        </p:nvSpPr>
        <p:spPr>
          <a:xfrm>
            <a:off x="609600" y="1447800"/>
            <a:ext cx="4495800" cy="519113"/>
          </a:xfrm>
          <a:prstGeom prst="rect">
            <a:avLst/>
          </a:prstGeom>
          <a:noFill/>
          <a:ln w="9525">
            <a:noFill/>
          </a:ln>
          <a:effectLst>
            <a:outerShdw dist="56796" dir="3806096" algn="ctr" rotWithShape="0">
              <a:schemeClr val="bg2"/>
            </a:outerShdw>
          </a:effectLst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5.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聚精会神的目光</a:t>
            </a:r>
            <a:endParaRPr lang="zh-CN" altLang="en-US" sz="28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3" name="文本框 457731"/>
          <p:cNvSpPr txBox="1"/>
          <p:nvPr/>
        </p:nvSpPr>
        <p:spPr>
          <a:xfrm>
            <a:off x="685800" y="2057400"/>
            <a:ext cx="4572000" cy="2100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面试一开始就要留心自己的身体语言，特别是自己的眼神，对面试官应全神贯注，目光始终聚焦在面试人员身上，在不言之中，展现出自信及对对方的尊重。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5844" name="图片 4577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7400" y="1447800"/>
            <a:ext cx="2208213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5" name="文本框 457733"/>
          <p:cNvSpPr txBox="1"/>
          <p:nvPr/>
        </p:nvSpPr>
        <p:spPr>
          <a:xfrm>
            <a:off x="5562600" y="3810000"/>
            <a:ext cx="31242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图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6.7  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面带微笑，谈吐大方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6" name="文本框 457734"/>
          <p:cNvSpPr txBox="1"/>
          <p:nvPr/>
        </p:nvSpPr>
        <p:spPr>
          <a:xfrm>
            <a:off x="685800" y="4756150"/>
            <a:ext cx="7772400" cy="12969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面试时要面带微笑，亲切和蔼，谦虚虔诚，有问必答。面带微笑会增进与面试官的沟通，会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100%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的提高你的外部形象，改善你与面试官的关系。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7" name="文本框 457735"/>
          <p:cNvSpPr txBox="1"/>
          <p:nvPr/>
        </p:nvSpPr>
        <p:spPr>
          <a:xfrm>
            <a:off x="609600" y="4191000"/>
            <a:ext cx="4495800" cy="519113"/>
          </a:xfrm>
          <a:prstGeom prst="rect">
            <a:avLst/>
          </a:prstGeom>
          <a:noFill/>
          <a:ln w="9525">
            <a:noFill/>
          </a:ln>
          <a:effectLst>
            <a:outerShdw dist="56796" dir="3806096" algn="ctr" rotWithShape="0">
              <a:schemeClr val="bg2"/>
            </a:outerShdw>
          </a:effectLst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6.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有亲和力的微笑</a:t>
            </a:r>
            <a:endParaRPr lang="zh-CN" altLang="en-US" sz="28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圆角矩形 459777"/>
          <p:cNvSpPr/>
          <p:nvPr/>
        </p:nvSpPr>
        <p:spPr>
          <a:xfrm>
            <a:off x="457200" y="612775"/>
            <a:ext cx="28956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p>
            <a:pPr algn="ctr"/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13.2.7  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面试过程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7890" name="文本框 459778"/>
          <p:cNvSpPr txBox="1"/>
          <p:nvPr/>
        </p:nvSpPr>
        <p:spPr>
          <a:xfrm>
            <a:off x="609600" y="1447800"/>
            <a:ext cx="4495800" cy="519113"/>
          </a:xfrm>
          <a:prstGeom prst="rect">
            <a:avLst/>
          </a:prstGeom>
          <a:noFill/>
          <a:ln w="9525">
            <a:noFill/>
          </a:ln>
          <a:effectLst>
            <a:outerShdw dist="56796" dir="3806096" algn="ctr" rotWithShape="0">
              <a:schemeClr val="bg2"/>
            </a:outerShdw>
          </a:effectLst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7.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适度恰当的手势</a:t>
            </a:r>
            <a:endParaRPr lang="zh-CN" altLang="en-US" sz="28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1" name="文本框 459779"/>
          <p:cNvSpPr txBox="1"/>
          <p:nvPr/>
        </p:nvSpPr>
        <p:spPr>
          <a:xfrm>
            <a:off x="685800" y="1966913"/>
            <a:ext cx="7772400" cy="1919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说话时适当地做些手势，可以增强对某个问题的表达程度，但是手势太多会分散人的注意力，因此需要适度恰当地使用手势。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   在整个面试过程中，不要紧张，表述要简洁、清晰，同时注意观察面试官的表情变化，也就是做到察言观色，尽快把握面试官的兴趣点，再根据事先的准备内容有所侧重地进行表述。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2" name="圆角矩形 459780"/>
          <p:cNvSpPr/>
          <p:nvPr/>
        </p:nvSpPr>
        <p:spPr>
          <a:xfrm>
            <a:off x="381000" y="3962400"/>
            <a:ext cx="8382000" cy="2819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zh-CN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7893" name="组合 459781"/>
          <p:cNvGrpSpPr>
            <a:grpSpLocks noChangeAspect="1"/>
          </p:cNvGrpSpPr>
          <p:nvPr/>
        </p:nvGrpSpPr>
        <p:grpSpPr>
          <a:xfrm>
            <a:off x="762000" y="4038600"/>
            <a:ext cx="2895600" cy="762000"/>
            <a:chOff x="432" y="1008"/>
            <a:chExt cx="2748" cy="724"/>
          </a:xfrm>
        </p:grpSpPr>
        <p:sp>
          <p:nvSpPr>
            <p:cNvPr id="37894" name="矩形 459782"/>
            <p:cNvSpPr>
              <a:spLocks noChangeAspect="1" noTextEdit="1"/>
            </p:cNvSpPr>
            <p:nvPr/>
          </p:nvSpPr>
          <p:spPr>
            <a:xfrm>
              <a:off x="432" y="1008"/>
              <a:ext cx="2748" cy="7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37895" name="图片 45978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2" y="1008"/>
              <a:ext cx="2751" cy="72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7896" name="文本框 459784"/>
          <p:cNvSpPr txBox="1"/>
          <p:nvPr/>
        </p:nvSpPr>
        <p:spPr>
          <a:xfrm>
            <a:off x="762000" y="4876800"/>
            <a:ext cx="7696200" cy="1766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与主考官的意见不一致时，不要据理力争，虽然得到一时“嘴巴上的快活”，却会导致满盘皆输，要知道生死大权皆掌握在主考官手上，即使你不同意他的看法，也不能直接给予反驳，可以用诸如：“是的，您说的也有道理，在这一点上您是经验丰富的，不过我也曾遇到过一件事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……”</a:t>
            </a:r>
            <a:endParaRPr lang="en-US" altLang="zh-CN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" name="矩形 193"/>
          <p:cNvSpPr/>
          <p:nvPr/>
        </p:nvSpPr>
        <p:spPr>
          <a:xfrm>
            <a:off x="3175" y="500063"/>
            <a:ext cx="7516813" cy="642938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38" name="Rectangle 2"/>
          <p:cNvSpPr txBox="1"/>
          <p:nvPr/>
        </p:nvSpPr>
        <p:spPr>
          <a:xfrm>
            <a:off x="457200" y="404813"/>
            <a:ext cx="6781800" cy="9271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r>
              <a:rPr lang="en-US" altLang="zh-CN" sz="4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13.3  </a:t>
            </a:r>
            <a:r>
              <a:rPr lang="zh-CN" altLang="en-US" sz="4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面试后的礼仪</a:t>
            </a:r>
            <a:endParaRPr lang="zh-CN" altLang="en-US" sz="44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9939" name="文本框 463879"/>
          <p:cNvSpPr txBox="1"/>
          <p:nvPr/>
        </p:nvSpPr>
        <p:spPr>
          <a:xfrm>
            <a:off x="838200" y="1524000"/>
            <a:ext cx="4724400" cy="3889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面试结束时，不论是否如你所料，被顺利录取，或者只是得到一个模棱两可的答复：“这样吧，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××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先生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小姐，我们还要考虑一下你和其他候选人的情况，如果有进一步的消息，我们会及时通知你的。”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我们都应该以礼相待，用平常心对待用人单位。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9940" name="图片 4638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1200" y="1676400"/>
            <a:ext cx="1931988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1" name="文本框 463881"/>
          <p:cNvSpPr txBox="1"/>
          <p:nvPr/>
        </p:nvSpPr>
        <p:spPr>
          <a:xfrm>
            <a:off x="5562600" y="5029200"/>
            <a:ext cx="31242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图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6.8  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面带微笑说“再见”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" name="矩形 193"/>
          <p:cNvSpPr/>
          <p:nvPr/>
        </p:nvSpPr>
        <p:spPr>
          <a:xfrm>
            <a:off x="3175" y="500063"/>
            <a:ext cx="7516813" cy="642938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2" name="Rectangle 2"/>
          <p:cNvSpPr txBox="1"/>
          <p:nvPr/>
        </p:nvSpPr>
        <p:spPr>
          <a:xfrm>
            <a:off x="381000" y="368300"/>
            <a:ext cx="5638800" cy="9271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r>
              <a:rPr lang="zh-CN" altLang="en-US" sz="4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第十三章  求职礼仪</a:t>
            </a:r>
            <a:endParaRPr lang="zh-CN" altLang="en-US" sz="44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123" name="圆角矩形 424971"/>
          <p:cNvSpPr/>
          <p:nvPr/>
        </p:nvSpPr>
        <p:spPr>
          <a:xfrm>
            <a:off x="381000" y="1295400"/>
            <a:ext cx="8382000" cy="518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zh-CN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124" name="组合 424972"/>
          <p:cNvGrpSpPr>
            <a:grpSpLocks noChangeAspect="1"/>
          </p:cNvGrpSpPr>
          <p:nvPr/>
        </p:nvGrpSpPr>
        <p:grpSpPr>
          <a:xfrm>
            <a:off x="762000" y="1447800"/>
            <a:ext cx="3200400" cy="842963"/>
            <a:chOff x="432" y="1008"/>
            <a:chExt cx="2748" cy="724"/>
          </a:xfrm>
        </p:grpSpPr>
        <p:sp>
          <p:nvSpPr>
            <p:cNvPr id="5125" name="矩形 424973"/>
            <p:cNvSpPr>
              <a:spLocks noChangeAspect="1" noTextEdit="1"/>
            </p:cNvSpPr>
            <p:nvPr/>
          </p:nvSpPr>
          <p:spPr>
            <a:xfrm>
              <a:off x="432" y="1008"/>
              <a:ext cx="2748" cy="7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5126" name="图片 424974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2" y="1008"/>
              <a:ext cx="2751" cy="72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27" name="文本框 424975"/>
          <p:cNvSpPr txBox="1"/>
          <p:nvPr/>
        </p:nvSpPr>
        <p:spPr>
          <a:xfrm>
            <a:off x="762000" y="2352675"/>
            <a:ext cx="7696200" cy="3743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米琳大学时就听人说就业不容易，所以毕业前就投了很多简历，可是都石沉大海，没有结果。后来好不容易盼来两次面试机会，可是，都因没有做过面试辅导，而导致面试失败。自己感觉明明不错，可就是没通过。于是她找到职业顾问进行咨询，才知道这里面有很多学问，于是从头到尾对面试前、面试过程、面试之后的所有要求、做法和问题做了全方位辅导，又针对专业和职位进行了场景训练。再次面试时，由于她心中有了底，心态也非常好，信心十足、面带微笑、语气和缓、应对自如，不但顺利通过面试，还得到面试官赞许。米琳高兴极了，因为她终于用专业求职者的姿态，在众多竞争者中脱颖而出，在同学中最先找到了适合自己的工作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圆角矩形 461829"/>
          <p:cNvSpPr/>
          <p:nvPr/>
        </p:nvSpPr>
        <p:spPr>
          <a:xfrm>
            <a:off x="457200" y="669925"/>
            <a:ext cx="54102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p>
            <a:pPr algn="ctr"/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13.3.1  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面试结束后离开前的礼仪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1986" name="文本框 461833"/>
          <p:cNvSpPr txBox="1"/>
          <p:nvPr/>
        </p:nvSpPr>
        <p:spPr>
          <a:xfrm>
            <a:off x="609600" y="1522413"/>
            <a:ext cx="4495800" cy="519112"/>
          </a:xfrm>
          <a:prstGeom prst="rect">
            <a:avLst/>
          </a:prstGeom>
          <a:noFill/>
          <a:ln w="9525">
            <a:noFill/>
          </a:ln>
          <a:effectLst>
            <a:outerShdw dist="56796" dir="3806096" algn="ctr" rotWithShape="0">
              <a:schemeClr val="bg2"/>
            </a:outerShdw>
          </a:effectLst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礼貌地与主管握手并致谢</a:t>
            </a:r>
            <a:endParaRPr lang="zh-CN" altLang="en-US" sz="28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87" name="文本框 461834"/>
          <p:cNvSpPr txBox="1"/>
          <p:nvPr/>
        </p:nvSpPr>
        <p:spPr>
          <a:xfrm>
            <a:off x="685800" y="2132013"/>
            <a:ext cx="7924800" cy="12969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与人事经理最好以握手的方式道别，离开办公室时，离开办公室时应向人事经理点头致意或微笑说“谢谢你，再见”之类的话。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88" name="文本框 461835"/>
          <p:cNvSpPr txBox="1"/>
          <p:nvPr/>
        </p:nvSpPr>
        <p:spPr>
          <a:xfrm>
            <a:off x="609600" y="3505200"/>
            <a:ext cx="6096000" cy="519113"/>
          </a:xfrm>
          <a:prstGeom prst="rect">
            <a:avLst/>
          </a:prstGeom>
          <a:noFill/>
          <a:ln w="9525">
            <a:noFill/>
          </a:ln>
          <a:effectLst>
            <a:outerShdw dist="56796" dir="3806096" algn="ctr" rotWithShape="0">
              <a:schemeClr val="bg2"/>
            </a:outerShdw>
          </a:effectLst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轻声起立并将座椅轻手推至原位置</a:t>
            </a:r>
            <a:endParaRPr lang="zh-CN" altLang="en-US" sz="28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89" name="文本框 461836"/>
          <p:cNvSpPr txBox="1"/>
          <p:nvPr/>
        </p:nvSpPr>
        <p:spPr>
          <a:xfrm>
            <a:off x="685800" y="4114800"/>
            <a:ext cx="7924800" cy="895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离别时，应该把刚才坐的椅子扶正到刚进门时的位置，声音尽量避免。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90" name="文本框 461837"/>
          <p:cNvSpPr txBox="1"/>
          <p:nvPr/>
        </p:nvSpPr>
        <p:spPr>
          <a:xfrm>
            <a:off x="609600" y="5181600"/>
            <a:ext cx="6096000" cy="519113"/>
          </a:xfrm>
          <a:prstGeom prst="rect">
            <a:avLst/>
          </a:prstGeom>
          <a:noFill/>
          <a:ln w="9525">
            <a:noFill/>
          </a:ln>
          <a:effectLst>
            <a:outerShdw dist="56796" dir="3806096" algn="ctr" rotWithShape="0">
              <a:schemeClr val="bg2"/>
            </a:outerShdw>
          </a:effectLst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出公司大门时对接待小姐表示感谢</a:t>
            </a:r>
            <a:endParaRPr lang="zh-CN" altLang="en-US" sz="28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91" name="文本框 461838"/>
          <p:cNvSpPr txBox="1"/>
          <p:nvPr/>
        </p:nvSpPr>
        <p:spPr>
          <a:xfrm>
            <a:off x="685800" y="5791200"/>
            <a:ext cx="7924800" cy="895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经过前台时，要主动与前台工作人员点头致意或说“谢谢你，再见”之类的话。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圆角矩形 465921"/>
          <p:cNvSpPr/>
          <p:nvPr/>
        </p:nvSpPr>
        <p:spPr>
          <a:xfrm>
            <a:off x="444500" y="669925"/>
            <a:ext cx="43434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p>
            <a:pPr algn="ctr"/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13.3.2  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面试离开后的礼仪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4034" name="文本框 465923"/>
          <p:cNvSpPr txBox="1"/>
          <p:nvPr/>
        </p:nvSpPr>
        <p:spPr>
          <a:xfrm>
            <a:off x="685800" y="1600200"/>
            <a:ext cx="7924800" cy="29035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面试，在很多情况下是与面试官最直接的“短兵相接”，所以，一举一动、一言一行都会让面试官尽收眼底。所以面试礼仪就是最为重要的一个环节，礼仪是个人素质的一种外在表现形式，是面试制胜的法宝。面试礼仪这个环节又由许多小环节构成，如果礼仪知识知之甚少，或忽视礼仪的作用，在一个小环节上出现纰漏，必然会被淘汰出局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35" name="文本框 465928"/>
          <p:cNvSpPr txBox="1"/>
          <p:nvPr/>
        </p:nvSpPr>
        <p:spPr>
          <a:xfrm>
            <a:off x="762000" y="4648200"/>
            <a:ext cx="7924800" cy="4270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书面、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E-mail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范文，短信范文详见课本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P112-P113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圆角矩形 467969"/>
          <p:cNvSpPr/>
          <p:nvPr/>
        </p:nvSpPr>
        <p:spPr>
          <a:xfrm>
            <a:off x="457200" y="685800"/>
            <a:ext cx="8305800" cy="579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76767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zh-CN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6082" name="图片 467970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3125"/>
          <a:stretch>
            <a:fillRect/>
          </a:stretch>
        </p:blipFill>
        <p:spPr>
          <a:xfrm>
            <a:off x="838200" y="914400"/>
            <a:ext cx="2362200" cy="1660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3" name="文本框 467971"/>
          <p:cNvSpPr txBox="1"/>
          <p:nvPr/>
        </p:nvSpPr>
        <p:spPr>
          <a:xfrm>
            <a:off x="2209800" y="1676400"/>
            <a:ext cx="6400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给自己制定一份求职面试的礼仪方案。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084" name="文本框 467972"/>
          <p:cNvSpPr txBox="1"/>
          <p:nvPr/>
        </p:nvSpPr>
        <p:spPr>
          <a:xfrm>
            <a:off x="1219200" y="2743200"/>
            <a:ext cx="7010400" cy="1004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6085" name="图片 4679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209800"/>
            <a:ext cx="4019550" cy="260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6" name="文本框 467974"/>
          <p:cNvSpPr txBox="1"/>
          <p:nvPr/>
        </p:nvSpPr>
        <p:spPr>
          <a:xfrm>
            <a:off x="2286000" y="5105400"/>
            <a:ext cx="5181600" cy="854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自己还需加强哪些面试礼仪？</a:t>
            </a:r>
            <a:endParaRPr lang="en-US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练习写一封面试后的感谢信或短信。</a:t>
            </a:r>
            <a:endParaRPr lang="en-US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000100" y="3000369"/>
            <a:ext cx="5715008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500" b="1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1A465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Thanks!</a:t>
            </a:r>
            <a:endParaRPr kumimoji="0" lang="zh-CN" altLang="en-US" sz="7500" b="1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1A4652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" name="矩形 193"/>
          <p:cNvSpPr/>
          <p:nvPr/>
        </p:nvSpPr>
        <p:spPr>
          <a:xfrm>
            <a:off x="3175" y="500063"/>
            <a:ext cx="7516813" cy="642938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0" name="Rectangle 2"/>
          <p:cNvSpPr txBox="1"/>
          <p:nvPr/>
        </p:nvSpPr>
        <p:spPr>
          <a:xfrm>
            <a:off x="457200" y="404813"/>
            <a:ext cx="6781800" cy="9271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r>
              <a:rPr lang="en-US" altLang="zh-CN" sz="4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13.1  </a:t>
            </a:r>
            <a:r>
              <a:rPr lang="zh-CN" altLang="en-US" sz="44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面试前的准备</a:t>
            </a:r>
            <a:endParaRPr lang="zh-CN" altLang="en-US" sz="44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171" name="圆角矩形 17444"/>
          <p:cNvSpPr/>
          <p:nvPr/>
        </p:nvSpPr>
        <p:spPr>
          <a:xfrm>
            <a:off x="457200" y="1390650"/>
            <a:ext cx="4191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p>
            <a:pPr algn="ctr"/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13.1.1  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面试前的心理准备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172" name="文本框 17445"/>
          <p:cNvSpPr txBox="1"/>
          <p:nvPr/>
        </p:nvSpPr>
        <p:spPr>
          <a:xfrm>
            <a:off x="685800" y="2790825"/>
            <a:ext cx="8077200" cy="1616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一些应聘者，一边作答，一边在想“主试人对我的看法怎么样”，或者“我不该穿这件衣服，因为别人会嘲笑我，会对我有看法” “我不敢干那件事，恐怕别人会嫉妒”。其实这些想法都是多余的，不必要的。记住：多余的牵挂，将损害你的人格与创造力，束缚你的手脚，削弱你的自信心。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3" name="文本框 17446"/>
          <p:cNvSpPr txBox="1"/>
          <p:nvPr/>
        </p:nvSpPr>
        <p:spPr>
          <a:xfrm>
            <a:off x="609600" y="2225675"/>
            <a:ext cx="4495800" cy="519113"/>
          </a:xfrm>
          <a:prstGeom prst="rect">
            <a:avLst/>
          </a:prstGeom>
          <a:noFill/>
          <a:ln w="9525">
            <a:noFill/>
          </a:ln>
          <a:effectLst>
            <a:outerShdw dist="56796" dir="3806096" algn="ctr" rotWithShape="0">
              <a:schemeClr val="bg2"/>
            </a:outerShdw>
          </a:effectLst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除去不必要的想法</a:t>
            </a:r>
            <a:endParaRPr lang="zh-CN" altLang="en-US" sz="28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4" name="文本框 17447"/>
          <p:cNvSpPr txBox="1"/>
          <p:nvPr/>
        </p:nvSpPr>
        <p:spPr>
          <a:xfrm>
            <a:off x="685800" y="5029200"/>
            <a:ext cx="8077200" cy="1311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一些曾在面试中失败过的人，害怕再次面试失败，在面试中，会回想起曾经失败的场面和体验，结果越害怕失败，就越会失败。记住：你可能需要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次以上的面试机会才能得到一份理想的工作，同时不要把成功的希望全部寄托在一个公司一次面试机会上。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5" name="文本框 17448"/>
          <p:cNvSpPr txBox="1"/>
          <p:nvPr/>
        </p:nvSpPr>
        <p:spPr>
          <a:xfrm>
            <a:off x="609600" y="4464050"/>
            <a:ext cx="4495800" cy="519113"/>
          </a:xfrm>
          <a:prstGeom prst="rect">
            <a:avLst/>
          </a:prstGeom>
          <a:noFill/>
          <a:ln w="9525">
            <a:noFill/>
          </a:ln>
          <a:effectLst>
            <a:outerShdw dist="56796" dir="3806096" algn="ctr" rotWithShape="0">
              <a:schemeClr val="bg2"/>
            </a:outerShdw>
          </a:effectLst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 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不要害怕失败</a:t>
            </a:r>
            <a:endParaRPr lang="zh-CN" altLang="en-US" sz="28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圆角矩形 427013"/>
          <p:cNvSpPr/>
          <p:nvPr/>
        </p:nvSpPr>
        <p:spPr>
          <a:xfrm>
            <a:off x="457200" y="612775"/>
            <a:ext cx="4191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p>
            <a:pPr algn="ctr"/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13.1.2  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面试前的心理准备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218" name="文本框 427014"/>
          <p:cNvSpPr txBox="1"/>
          <p:nvPr/>
        </p:nvSpPr>
        <p:spPr>
          <a:xfrm>
            <a:off x="685800" y="2012950"/>
            <a:ext cx="8077200" cy="1282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有些人因为求职心切，总希望一次成功，因此为准备面试忧心忡忡，坐立不安。当然，准备是必要的也是极为重要的，但是，通常我们担心的事，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99%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不会发生，既然如此，又何必去担忧呢？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9" name="文本框 427015"/>
          <p:cNvSpPr txBox="1"/>
          <p:nvPr/>
        </p:nvSpPr>
        <p:spPr>
          <a:xfrm>
            <a:off x="609600" y="1447800"/>
            <a:ext cx="4495800" cy="519113"/>
          </a:xfrm>
          <a:prstGeom prst="rect">
            <a:avLst/>
          </a:prstGeom>
          <a:noFill/>
          <a:ln w="9525">
            <a:noFill/>
          </a:ln>
          <a:effectLst>
            <a:outerShdw dist="56796" dir="3806096" algn="ctr" rotWithShape="0">
              <a:schemeClr val="bg2"/>
            </a:outerShdw>
          </a:effectLst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不必为面试而忧虑</a:t>
            </a:r>
            <a:endParaRPr lang="zh-CN" altLang="en-US" sz="28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0" name="文本框 427016"/>
          <p:cNvSpPr txBox="1"/>
          <p:nvPr/>
        </p:nvSpPr>
        <p:spPr>
          <a:xfrm>
            <a:off x="685800" y="4251325"/>
            <a:ext cx="8077200" cy="13731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为了减少焦虑，消除紧张，或为了给自己当“参谋”，有些求职者在面试时习惯带上一位同学或朋友前往，或常常带家人陪同面谈，而害怕单独前往，这也是不妥当的。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1" name="文本框 427017"/>
          <p:cNvSpPr txBox="1"/>
          <p:nvPr/>
        </p:nvSpPr>
        <p:spPr>
          <a:xfrm>
            <a:off x="609600" y="3686175"/>
            <a:ext cx="4495800" cy="519113"/>
          </a:xfrm>
          <a:prstGeom prst="rect">
            <a:avLst/>
          </a:prstGeom>
          <a:noFill/>
          <a:ln w="9525">
            <a:noFill/>
          </a:ln>
          <a:effectLst>
            <a:outerShdw dist="56796" dir="3806096" algn="ctr" rotWithShape="0">
              <a:schemeClr val="bg2"/>
            </a:outerShdw>
          </a:effectLst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4. 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不要害怕单独前往</a:t>
            </a:r>
            <a:endParaRPr lang="zh-CN" altLang="en-US" sz="28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圆角矩形 429057"/>
          <p:cNvSpPr/>
          <p:nvPr/>
        </p:nvSpPr>
        <p:spPr>
          <a:xfrm>
            <a:off x="457200" y="612775"/>
            <a:ext cx="3048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p>
            <a:pPr algn="ctr"/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13.1.3  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求职简历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66" name="文本框 429058"/>
          <p:cNvSpPr txBox="1"/>
          <p:nvPr/>
        </p:nvSpPr>
        <p:spPr>
          <a:xfrm>
            <a:off x="685800" y="1379538"/>
            <a:ext cx="8077200" cy="39544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求职简历正文应包括三部分：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） 基本情况介绍。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）学历情况概述。学习历程、在校期间获奖情况、爱好和特长、参加过的社会实践活动、所任职务、承担的任务等。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）工作经历。介绍曾经工作过的单位名称，个人、职位工作成绩、培训或深造就学情况、工作变动情况、职务升迁情况等。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   不要写得过于复杂。要知道，主官考第一次看一份简历的时间也不过是短短的几秒钟而已。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圆角矩形 431105"/>
          <p:cNvSpPr/>
          <p:nvPr/>
        </p:nvSpPr>
        <p:spPr>
          <a:xfrm>
            <a:off x="457200" y="612775"/>
            <a:ext cx="30480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p>
            <a:pPr algn="ctr"/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13.1.4  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求职简历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314" name="圆角矩形 431107"/>
          <p:cNvSpPr/>
          <p:nvPr/>
        </p:nvSpPr>
        <p:spPr>
          <a:xfrm>
            <a:off x="381000" y="1447800"/>
            <a:ext cx="8382000" cy="3124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zh-CN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3315" name="组合 431108"/>
          <p:cNvGrpSpPr>
            <a:grpSpLocks noChangeAspect="1"/>
          </p:cNvGrpSpPr>
          <p:nvPr/>
        </p:nvGrpSpPr>
        <p:grpSpPr>
          <a:xfrm>
            <a:off x="762000" y="1600200"/>
            <a:ext cx="3200400" cy="842963"/>
            <a:chOff x="432" y="1008"/>
            <a:chExt cx="2748" cy="724"/>
          </a:xfrm>
        </p:grpSpPr>
        <p:sp>
          <p:nvSpPr>
            <p:cNvPr id="13316" name="矩形 431109"/>
            <p:cNvSpPr>
              <a:spLocks noChangeAspect="1" noTextEdit="1"/>
            </p:cNvSpPr>
            <p:nvPr/>
          </p:nvSpPr>
          <p:spPr>
            <a:xfrm>
              <a:off x="432" y="1008"/>
              <a:ext cx="2748" cy="7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3317" name="图片 43111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2" y="1008"/>
              <a:ext cx="2751" cy="72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318" name="文本框 431111"/>
          <p:cNvSpPr txBox="1"/>
          <p:nvPr/>
        </p:nvSpPr>
        <p:spPr>
          <a:xfrm>
            <a:off x="762000" y="2505075"/>
            <a:ext cx="7696200" cy="1917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在美国，求职履历表上有三不：第一，绝对不超过一页；第二，绝对不要把私人与工作无关的事都一览无遗地写进去，例如婚姻状况、家庭状况、种族等，以免企业主因其他原因而发生歧视；第三，绝不填上薪水，求职的人应认清履历表的作用，只不过是在争取面试的机会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9" name="文本框 431112"/>
          <p:cNvSpPr txBox="1"/>
          <p:nvPr/>
        </p:nvSpPr>
        <p:spPr>
          <a:xfrm>
            <a:off x="533400" y="4648200"/>
            <a:ext cx="8153400" cy="24399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在写作简历时，要时刻记住你是在一个商业环境中推销自己，尽量使用适合这种环境的语言，尤其是在对你的曾经的业绩和成就进行说明的时候。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   简单地说，说话要投其所好是履历每投必中的原则。投其所好必须明确的是：公司想知道的是你能为公司带来什么利益、贡献或成效，并不想花钱请你来学习。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图片 4352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228600"/>
            <a:ext cx="4722813" cy="647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文本框 435209"/>
          <p:cNvSpPr txBox="1"/>
          <p:nvPr/>
        </p:nvSpPr>
        <p:spPr>
          <a:xfrm>
            <a:off x="304800" y="685800"/>
            <a:ext cx="18288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例文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圆角矩形 437249"/>
          <p:cNvSpPr/>
          <p:nvPr/>
        </p:nvSpPr>
        <p:spPr>
          <a:xfrm>
            <a:off x="457200" y="685800"/>
            <a:ext cx="8305800" cy="205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76767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zh-CN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410" name="图片 437250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3125"/>
          <a:stretch>
            <a:fillRect/>
          </a:stretch>
        </p:blipFill>
        <p:spPr>
          <a:xfrm>
            <a:off x="838200" y="914400"/>
            <a:ext cx="2362200" cy="1660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文本框 437251"/>
          <p:cNvSpPr txBox="1"/>
          <p:nvPr/>
        </p:nvSpPr>
        <p:spPr>
          <a:xfrm>
            <a:off x="3276600" y="1524000"/>
            <a:ext cx="50292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根据自己的实际情况制作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份简历。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圆角矩形 439297"/>
          <p:cNvSpPr/>
          <p:nvPr/>
        </p:nvSpPr>
        <p:spPr>
          <a:xfrm>
            <a:off x="457200" y="612775"/>
            <a:ext cx="35814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p>
            <a:pPr algn="ctr"/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13.1.7  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面试服饰礼仪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458" name="文本框 439298"/>
          <p:cNvSpPr txBox="1"/>
          <p:nvPr/>
        </p:nvSpPr>
        <p:spPr>
          <a:xfrm>
            <a:off x="685800" y="2012950"/>
            <a:ext cx="4724400" cy="451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）注意脸部的清洁，胡子一定要刮干净，头发梳理整齐。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）春、秋、冬季，男士面试最好穿正式的西装。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）西装的色调要用给人稳重感觉的深素色为主。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）深色的袜子、黑色的皮鞋。皮带要和西装相配，一般选用黑色。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）眼镜要和自己的脸型相配，镜片要擦拭干净。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）钢笔一定不要插在西装上衣的口袋里，西装上衣的口袋是起装饰作用的。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59" name="文本框 439299"/>
          <p:cNvSpPr txBox="1"/>
          <p:nvPr/>
        </p:nvSpPr>
        <p:spPr>
          <a:xfrm>
            <a:off x="609600" y="1447800"/>
            <a:ext cx="4495800" cy="519113"/>
          </a:xfrm>
          <a:prstGeom prst="rect">
            <a:avLst/>
          </a:prstGeom>
          <a:noFill/>
          <a:ln w="9525">
            <a:noFill/>
          </a:ln>
          <a:effectLst>
            <a:outerShdw dist="56796" dir="3806096" algn="ctr" rotWithShape="0">
              <a:schemeClr val="bg2"/>
            </a:outerShdw>
          </a:effectLst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男士</a:t>
            </a:r>
            <a:endParaRPr lang="zh-CN" altLang="en-US" sz="28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60" name="图片 4393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1447800"/>
            <a:ext cx="1898650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文本框 439304"/>
          <p:cNvSpPr txBox="1"/>
          <p:nvPr/>
        </p:nvSpPr>
        <p:spPr>
          <a:xfrm>
            <a:off x="6248400" y="5957888"/>
            <a:ext cx="2971800" cy="366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图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6.1  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男生正装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4109</Words>
  <Application>WPS 演示</Application>
  <PresentationFormat>在屏幕上显示</PresentationFormat>
  <Paragraphs>197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黑体</vt:lpstr>
      <vt:lpstr>Arial Unicode MS</vt:lpstr>
      <vt:lpstr>Arial Black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pgl</cp:lastModifiedBy>
  <cp:revision>151</cp:revision>
  <dcterms:created xsi:type="dcterms:W3CDTF">2018-06-30T01:23:16Z</dcterms:created>
  <dcterms:modified xsi:type="dcterms:W3CDTF">2018-07-01T11:56:36Z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2052-10.1.0.7401</vt:lpwstr>
  </property>
</Properties>
</file>