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7" r:id="rId3"/>
    <p:sldId id="381" r:id="rId5"/>
    <p:sldId id="386" r:id="rId6"/>
    <p:sldId id="387" r:id="rId7"/>
    <p:sldId id="277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0000"/>
    <a:srgbClr val="FFFF00"/>
    <a:srgbClr val="FF9900"/>
    <a:srgbClr val="FF7C0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582"/>
    <p:restoredTop sz="99674"/>
  </p:normalViewPr>
  <p:slideViewPr>
    <p:cSldViewPr showGuides="1">
      <p:cViewPr varScale="1">
        <p:scale>
          <a:sx n="81" d="100"/>
          <a:sy n="81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页眉占位符 61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6147" name="日期占位符 61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2052" name="幻灯片图像占位符 6147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文本占位符 6148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0" name="页脚占位符 61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6151" name="灯片编号占位符 61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8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vert="horz" wrap="square" lIns="91440" tIns="45720" rIns="91440" bIns="45720" anchor="t"/>
          <a:p>
            <a:pPr lvl="0" indent="0"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4099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4100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vert="horz" wrap="square" lIns="91440" tIns="45720" rIns="91440" bIns="45720" anchor="t"/>
          <a:p>
            <a:pPr lvl="0" indent="0"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57348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vert="horz" wrap="square" lIns="91440" tIns="45720" rIns="91440" bIns="45720" anchor="t"/>
          <a:p>
            <a:pPr lvl="0" indent="0"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59396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vert="horz" wrap="square" lIns="91440" tIns="45720" rIns="91440" bIns="45720" anchor="t"/>
          <a:p>
            <a:pPr lvl="0" indent="0"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61443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61444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vert="horz" wrap="square" lIns="91440" tIns="45720" rIns="91440" bIns="45720" anchor="t"/>
          <a:p>
            <a:pPr lvl="0" indent="0"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63491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63492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" name="矩形 193"/>
          <p:cNvSpPr/>
          <p:nvPr/>
        </p:nvSpPr>
        <p:spPr>
          <a:xfrm>
            <a:off x="3175" y="500063"/>
            <a:ext cx="7516813" cy="642938"/>
          </a:xfrm>
          <a:prstGeom prst="rect">
            <a:avLst/>
          </a:prstGeom>
          <a:gradFill>
            <a:gsLst>
              <a:gs pos="0">
                <a:srgbClr val="F8F8F8">
                  <a:alpha val="0"/>
                </a:srgbClr>
              </a:gs>
              <a:gs pos="64000">
                <a:srgbClr val="1A465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2917" name="Rectangle 2"/>
          <p:cNvSpPr txBox="1"/>
          <p:nvPr/>
        </p:nvSpPr>
        <p:spPr>
          <a:xfrm>
            <a:off x="457200" y="404813"/>
            <a:ext cx="5638800" cy="9271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en-US" sz="44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第五篇  职业篇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grayWhite">
          <a:xfrm>
            <a:off x="914400" y="1524000"/>
            <a:ext cx="7391400" cy="4648200"/>
          </a:xfrm>
          <a:prstGeom prst="roundRect">
            <a:avLst>
              <a:gd name="adj" fmla="val 9583"/>
            </a:avLst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75686"/>
                  <a:invGamma/>
                </a:schemeClr>
              </a:gs>
              <a:gs pos="100000">
                <a:schemeClr val="tx1"/>
              </a:gs>
            </a:gsLst>
            <a:lin ang="2700000" scaled="1"/>
          </a:gradFill>
          <a:ln w="19050">
            <a:solidFill>
              <a:srgbClr val="FFFFFF"/>
            </a:solidFill>
            <a:rou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22919" name="Oval 5"/>
          <p:cNvSpPr/>
          <p:nvPr/>
        </p:nvSpPr>
        <p:spPr>
          <a:xfrm>
            <a:off x="1974850" y="2876550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9B491B"/>
              </a:gs>
            </a:gsLst>
            <a:path path="shap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zh-CN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2920" name="Rectangle 6"/>
          <p:cNvSpPr/>
          <p:nvPr/>
        </p:nvSpPr>
        <p:spPr>
          <a:xfrm>
            <a:off x="2362200" y="2614613"/>
            <a:ext cx="5649913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了解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应聘</a:t>
            </a: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礼仪步骤</a:t>
            </a: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应聘</a:t>
            </a: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过程中礼仪要点及注意事项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掌握工作中的礼仪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/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掌握商务礼仪的特点和要求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2921" name="Oval 9"/>
          <p:cNvSpPr/>
          <p:nvPr/>
        </p:nvSpPr>
        <p:spPr>
          <a:xfrm>
            <a:off x="197485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zh-CN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2923" name="Oval 13"/>
          <p:cNvSpPr/>
          <p:nvPr/>
        </p:nvSpPr>
        <p:spPr>
          <a:xfrm>
            <a:off x="1974850" y="4756150"/>
            <a:ext cx="228600" cy="228600"/>
          </a:xfrm>
          <a:prstGeom prst="ellipse">
            <a:avLst/>
          </a:prstGeom>
          <a:gradFill rotWithShape="1">
            <a:gsLst>
              <a:gs pos="0">
                <a:srgbClr val="A01DD5"/>
              </a:gs>
              <a:gs pos="100000">
                <a:srgbClr val="6B138E"/>
              </a:gs>
            </a:gsLst>
            <a:path path="shape">
              <a:fillToRect l="50000" t="50000" r="50000" b="50000"/>
            </a:path>
            <a:tileRect/>
          </a:gra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zh-CN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2925" name="文本框 422924"/>
          <p:cNvSpPr txBox="1"/>
          <p:nvPr/>
        </p:nvSpPr>
        <p:spPr>
          <a:xfrm>
            <a:off x="1219200" y="1752600"/>
            <a:ext cx="2057400" cy="64135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学习重点</a:t>
            </a:r>
            <a:endParaRPr lang="zh-CN" altLang="en-US" sz="36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Rectangle 10"/>
          <p:cNvSpPr/>
          <p:nvPr/>
        </p:nvSpPr>
        <p:spPr>
          <a:xfrm>
            <a:off x="2362200" y="3352800"/>
            <a:ext cx="309563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79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79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659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/>
      <p:bldP spid="7170" grpId="0" animBg="1"/>
      <p:bldP spid="422919" grpId="0" animBg="1"/>
      <p:bldP spid="422920" grpId="0"/>
      <p:bldP spid="422921" grpId="0" bldLvl="0" animBg="1"/>
      <p:bldP spid="422923" grpId="0" bldLvl="0" animBg="1"/>
      <p:bldP spid="42292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" name="矩形 193"/>
          <p:cNvSpPr/>
          <p:nvPr/>
        </p:nvSpPr>
        <p:spPr>
          <a:xfrm>
            <a:off x="3175" y="500063"/>
            <a:ext cx="7516813" cy="642938"/>
          </a:xfrm>
          <a:prstGeom prst="rect">
            <a:avLst/>
          </a:prstGeom>
          <a:gradFill>
            <a:gsLst>
              <a:gs pos="0">
                <a:srgbClr val="F8F8F8">
                  <a:alpha val="0"/>
                </a:srgbClr>
              </a:gs>
              <a:gs pos="64000">
                <a:srgbClr val="1A465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322" name="Rectangle 2"/>
          <p:cNvSpPr txBox="1"/>
          <p:nvPr/>
        </p:nvSpPr>
        <p:spPr>
          <a:xfrm>
            <a:off x="381000" y="368300"/>
            <a:ext cx="5638800" cy="9271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en-US" sz="44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第十五章  商务礼仪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6323" name="文本框 424975"/>
          <p:cNvSpPr txBox="1"/>
          <p:nvPr/>
        </p:nvSpPr>
        <p:spPr>
          <a:xfrm>
            <a:off x="723900" y="2352675"/>
            <a:ext cx="769620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一、商务礼仪的含义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二、商务礼仪的特点：规定性，信用性，时机性，文化性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三、商务礼仪的作用：沟通，塑形象，协调关系，赢的机会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24" name="圆角矩形 465921"/>
          <p:cNvSpPr/>
          <p:nvPr/>
        </p:nvSpPr>
        <p:spPr>
          <a:xfrm>
            <a:off x="3175" y="1143000"/>
            <a:ext cx="43434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/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15.1.1  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商务礼仪概述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" name="矩形 193"/>
          <p:cNvSpPr/>
          <p:nvPr/>
        </p:nvSpPr>
        <p:spPr>
          <a:xfrm>
            <a:off x="3175" y="500063"/>
            <a:ext cx="7516813" cy="642938"/>
          </a:xfrm>
          <a:prstGeom prst="rect">
            <a:avLst/>
          </a:prstGeom>
          <a:gradFill>
            <a:gsLst>
              <a:gs pos="0">
                <a:srgbClr val="F8F8F8">
                  <a:alpha val="0"/>
                </a:srgbClr>
              </a:gs>
              <a:gs pos="64000">
                <a:srgbClr val="1A465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370" name="文本框 424975"/>
          <p:cNvSpPr txBox="1"/>
          <p:nvPr/>
        </p:nvSpPr>
        <p:spPr>
          <a:xfrm>
            <a:off x="354013" y="1668463"/>
            <a:ext cx="7696200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一、商务接待礼仪：迎候礼仪，招待礼仪，乘车礼仪，引陪礼仪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二、商务拜访礼仪：拜访前准备，拜访礼节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三、商务馈赠礼仪：馈赠理由，馈赠原则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8371" name="圆角矩形 465921"/>
          <p:cNvSpPr/>
          <p:nvPr/>
        </p:nvSpPr>
        <p:spPr>
          <a:xfrm>
            <a:off x="3175" y="500063"/>
            <a:ext cx="4567238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/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15.2.1  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商务接待与拜访礼仪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" name="矩形 193"/>
          <p:cNvSpPr/>
          <p:nvPr/>
        </p:nvSpPr>
        <p:spPr>
          <a:xfrm>
            <a:off x="3175" y="500063"/>
            <a:ext cx="7516813" cy="642938"/>
          </a:xfrm>
          <a:prstGeom prst="rect">
            <a:avLst/>
          </a:prstGeom>
          <a:gradFill>
            <a:gsLst>
              <a:gs pos="0">
                <a:srgbClr val="F8F8F8">
                  <a:alpha val="0"/>
                </a:srgbClr>
              </a:gs>
              <a:gs pos="64000">
                <a:srgbClr val="1A465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418" name="文本框 424975"/>
          <p:cNvSpPr txBox="1"/>
          <p:nvPr/>
        </p:nvSpPr>
        <p:spPr>
          <a:xfrm>
            <a:off x="446088" y="1733550"/>
            <a:ext cx="8012112" cy="4492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一、商务谈判准备礼仪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、信息资料的准备   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、选派谈判人员，组成谈判队伍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、营造良好的谈判环境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二、商务谈判技巧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、确定谈判方针：礼敬对方，平等协商，依法办事，求同存异，互利互惠。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rPr>
              <a:t>、掌握谈判技巧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0419" name="圆角矩形 465921"/>
          <p:cNvSpPr/>
          <p:nvPr/>
        </p:nvSpPr>
        <p:spPr>
          <a:xfrm>
            <a:off x="144463" y="600075"/>
            <a:ext cx="43434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 algn="ctr"/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15.3.1  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商务谈判礼仪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1000100" y="3000369"/>
            <a:ext cx="5715008" cy="12464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500" b="1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1A465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Thanks!</a:t>
            </a:r>
            <a:endParaRPr kumimoji="0" lang="zh-CN" altLang="en-US" sz="7500" b="1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1A4652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WPS 演示</Application>
  <PresentationFormat>在屏幕上显示</PresentationFormat>
  <Paragraphs>41</Paragraphs>
  <Slides>5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黑体</vt:lpstr>
      <vt:lpstr>Arial Unicode MS</vt:lpstr>
      <vt:lpstr>Arial Black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pgl</cp:lastModifiedBy>
  <cp:revision>151</cp:revision>
  <dcterms:created xsi:type="dcterms:W3CDTF">2018-06-30T01:23:16Z</dcterms:created>
  <dcterms:modified xsi:type="dcterms:W3CDTF">2018-07-01T12:00:08Z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2052-10.1.0.7401</vt:lpwstr>
  </property>
</Properties>
</file>