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3"/>
    <p:sldId id="257" r:id="rId4"/>
    <p:sldId id="365" r:id="rId5"/>
    <p:sldId id="258" r:id="rId6"/>
    <p:sldId id="259" r:id="rId7"/>
    <p:sldId id="302" r:id="rId8"/>
    <p:sldId id="260" r:id="rId9"/>
    <p:sldId id="299" r:id="rId10"/>
    <p:sldId id="367" r:id="rId11"/>
    <p:sldId id="368" r:id="rId12"/>
    <p:sldId id="300" r:id="rId13"/>
    <p:sldId id="263" r:id="rId14"/>
    <p:sldId id="287" r:id="rId15"/>
    <p:sldId id="293" r:id="rId16"/>
    <p:sldId id="310" r:id="rId17"/>
    <p:sldId id="320" r:id="rId18"/>
    <p:sldId id="298" r:id="rId19"/>
    <p:sldId id="324" r:id="rId20"/>
    <p:sldId id="327" r:id="rId21"/>
    <p:sldId id="328" r:id="rId22"/>
    <p:sldId id="369" r:id="rId23"/>
    <p:sldId id="332" r:id="rId24"/>
    <p:sldId id="335" r:id="rId25"/>
    <p:sldId id="370" r:id="rId26"/>
    <p:sldId id="371" r:id="rId27"/>
    <p:sldId id="336" r:id="rId28"/>
    <p:sldId id="325" r:id="rId29"/>
    <p:sldId id="338" r:id="rId30"/>
    <p:sldId id="340" r:id="rId31"/>
    <p:sldId id="342" r:id="rId32"/>
    <p:sldId id="345" r:id="rId33"/>
    <p:sldId id="346" r:id="rId34"/>
    <p:sldId id="347" r:id="rId35"/>
    <p:sldId id="348" r:id="rId36"/>
    <p:sldId id="349" r:id="rId37"/>
    <p:sldId id="350" r:id="rId38"/>
    <p:sldId id="351" r:id="rId39"/>
    <p:sldId id="353" r:id="rId40"/>
    <p:sldId id="354" r:id="rId41"/>
    <p:sldId id="372" r:id="rId42"/>
    <p:sldId id="355" r:id="rId43"/>
    <p:sldId id="356" r:id="rId44"/>
    <p:sldId id="273" r:id="rId45"/>
    <p:sldId id="361" r:id="rId46"/>
    <p:sldId id="357" r:id="rId47"/>
    <p:sldId id="359" r:id="rId48"/>
    <p:sldId id="363" r:id="rId49"/>
    <p:sldId id="274" r:id="rId50"/>
    <p:sldId id="373" r:id="rId51"/>
    <p:sldId id="374" r:id="rId52"/>
    <p:sldId id="275" r:id="rId54"/>
    <p:sldId id="375" r:id="rId55"/>
    <p:sldId id="276" r:id="rId56"/>
    <p:sldId id="376" r:id="rId57"/>
    <p:sldId id="277" r:id="rId58"/>
    <p:sldId id="278" r:id="rId59"/>
    <p:sldId id="377" r:id="rId60"/>
    <p:sldId id="279" r:id="rId61"/>
    <p:sldId id="378" r:id="rId62"/>
    <p:sldId id="379" r:id="rId63"/>
    <p:sldId id="280" r:id="rId64"/>
    <p:sldId id="380" r:id="rId65"/>
    <p:sldId id="281" r:id="rId66"/>
    <p:sldId id="381" r:id="rId67"/>
    <p:sldId id="283" r:id="rId68"/>
    <p:sldId id="382" r:id="rId69"/>
    <p:sldId id="383" r:id="rId70"/>
    <p:sldId id="384" r:id="rId71"/>
    <p:sldId id="385" r:id="rId72"/>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A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422"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notesMaster" Target="notesMasters/notesMaster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A631A09-CBB6-47D8-92F9-7EAAA7A03102}"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zh-CN" altLang="en-US"/>
        </a:p>
      </dgm:t>
    </dgm:pt>
    <dgm:pt modelId="{8A4CD242-D5A6-44A3-A920-FF3154D14D41}">
      <dgm:prSet phldrT="[文本]"/>
      <dgm:spPr/>
      <dgm:t>
        <a:bodyPr/>
        <a:lstStyle/>
        <a:p>
          <a:r>
            <a:rPr lang="zh-CN" altLang="en-US" dirty="0" smtClean="0"/>
            <a:t>家庭组成</a:t>
          </a:r>
          <a:endParaRPr lang="zh-CN" altLang="en-US" dirty="0"/>
        </a:p>
      </dgm:t>
    </dgm:pt>
    <dgm:pt modelId="{555DDD06-8204-4C02-B80F-41DB74C0792E}" cxnId="{C327AA88-6F1A-4529-932F-8432B386FCE3}" type="parTrans">
      <dgm:prSet/>
      <dgm:spPr/>
      <dgm:t>
        <a:bodyPr/>
        <a:lstStyle/>
        <a:p>
          <a:endParaRPr lang="zh-CN" altLang="en-US"/>
        </a:p>
      </dgm:t>
    </dgm:pt>
    <dgm:pt modelId="{DBC6A6DC-6C39-4195-BFC5-A57FD7E98A7B}" cxnId="{C327AA88-6F1A-4529-932F-8432B386FCE3}" type="sibTrans">
      <dgm:prSet/>
      <dgm:spPr/>
      <dgm:t>
        <a:bodyPr/>
        <a:lstStyle/>
        <a:p>
          <a:endParaRPr lang="zh-CN" altLang="en-US"/>
        </a:p>
      </dgm:t>
    </dgm:pt>
    <dgm:pt modelId="{21625ABA-3950-42FD-BB41-5454CCFCB204}">
      <dgm:prSet phldrT="[文本]"/>
      <dgm:spPr/>
      <dgm:t>
        <a:bodyPr/>
        <a:lstStyle/>
        <a:p>
          <a:r>
            <a:rPr lang="zh-CN" altLang="en-US" dirty="0" smtClean="0"/>
            <a:t>经济条件</a:t>
          </a:r>
          <a:endParaRPr lang="zh-CN" altLang="en-US" dirty="0"/>
        </a:p>
      </dgm:t>
    </dgm:pt>
    <dgm:pt modelId="{95A6FC7C-3409-4694-AF91-7F0D337148C4}" cxnId="{418DDAC0-A5BE-41CF-B0C1-DA1EF6EC3FE2}" type="parTrans">
      <dgm:prSet/>
      <dgm:spPr/>
      <dgm:t>
        <a:bodyPr/>
        <a:lstStyle/>
        <a:p>
          <a:endParaRPr lang="zh-CN" altLang="en-US"/>
        </a:p>
      </dgm:t>
    </dgm:pt>
    <dgm:pt modelId="{413CC10F-AF9F-4B38-BC12-B8B380AF986D}" cxnId="{418DDAC0-A5BE-41CF-B0C1-DA1EF6EC3FE2}" type="sibTrans">
      <dgm:prSet/>
      <dgm:spPr/>
      <dgm:t>
        <a:bodyPr/>
        <a:lstStyle/>
        <a:p>
          <a:endParaRPr lang="zh-CN" altLang="en-US"/>
        </a:p>
      </dgm:t>
    </dgm:pt>
    <dgm:pt modelId="{CFF7DC0C-8A2E-482F-B64D-BDA6FFE1FE86}">
      <dgm:prSet phldrT="[文本]"/>
      <dgm:spPr/>
      <dgm:t>
        <a:bodyPr/>
        <a:lstStyle/>
        <a:p>
          <a:r>
            <a:rPr lang="zh-CN" altLang="en-US" dirty="0" smtClean="0"/>
            <a:t>社会关系</a:t>
          </a:r>
          <a:endParaRPr lang="zh-CN" altLang="en-US" dirty="0"/>
        </a:p>
      </dgm:t>
    </dgm:pt>
    <dgm:pt modelId="{383F30E5-4B4E-4679-A18C-74CEDAB61006}" cxnId="{2FFBC437-DCE1-4CB0-A9F3-831EAF812A40}" type="parTrans">
      <dgm:prSet/>
      <dgm:spPr/>
      <dgm:t>
        <a:bodyPr/>
        <a:lstStyle/>
        <a:p>
          <a:endParaRPr lang="zh-CN" altLang="en-US"/>
        </a:p>
      </dgm:t>
    </dgm:pt>
    <dgm:pt modelId="{77CB5AC8-D420-4A15-820B-EFE4B63F20BE}" cxnId="{2FFBC437-DCE1-4CB0-A9F3-831EAF812A40}" type="sibTrans">
      <dgm:prSet/>
      <dgm:spPr/>
      <dgm:t>
        <a:bodyPr/>
        <a:lstStyle/>
        <a:p>
          <a:endParaRPr lang="zh-CN" altLang="en-US"/>
        </a:p>
      </dgm:t>
    </dgm:pt>
    <dgm:pt modelId="{71CFC37B-1B67-4973-99B1-EF0C96978C00}">
      <dgm:prSet phldrT="[文本]"/>
      <dgm:spPr/>
      <dgm:t>
        <a:bodyPr/>
        <a:lstStyle/>
        <a:p>
          <a:r>
            <a:rPr lang="zh-CN" altLang="en-US" dirty="0" smtClean="0"/>
            <a:t>家庭成员职业</a:t>
          </a:r>
          <a:endParaRPr lang="zh-CN" altLang="en-US" dirty="0"/>
        </a:p>
      </dgm:t>
    </dgm:pt>
    <dgm:pt modelId="{27F102BF-BDFD-4DD2-B39B-53F357EE8561}" cxnId="{1D22019F-0260-4C40-9950-A06E43D946A1}" type="parTrans">
      <dgm:prSet/>
      <dgm:spPr/>
      <dgm:t>
        <a:bodyPr/>
        <a:lstStyle/>
        <a:p>
          <a:endParaRPr lang="zh-CN" altLang="en-US"/>
        </a:p>
      </dgm:t>
    </dgm:pt>
    <dgm:pt modelId="{BD760582-820E-49AC-A269-9EC9CDE96D4A}" cxnId="{1D22019F-0260-4C40-9950-A06E43D946A1}" type="sibTrans">
      <dgm:prSet/>
      <dgm:spPr/>
      <dgm:t>
        <a:bodyPr/>
        <a:lstStyle/>
        <a:p>
          <a:endParaRPr lang="zh-CN" altLang="en-US"/>
        </a:p>
      </dgm:t>
    </dgm:pt>
    <dgm:pt modelId="{CA896DBC-9797-4FAA-AAD5-E715FBA9B5B2}">
      <dgm:prSet phldrT="[文本]"/>
      <dgm:spPr/>
      <dgm:t>
        <a:bodyPr/>
        <a:lstStyle/>
        <a:p>
          <a:r>
            <a:rPr lang="zh-CN" altLang="en-US" dirty="0" smtClean="0"/>
            <a:t>健康状况</a:t>
          </a:r>
          <a:endParaRPr lang="zh-CN" altLang="en-US" dirty="0"/>
        </a:p>
      </dgm:t>
    </dgm:pt>
    <dgm:pt modelId="{6D16AAC5-5DB5-4AE1-A3C6-45DDB2452F2B}" cxnId="{CF690542-5E49-4E8A-9DA2-599BD49A6AAF}" type="parTrans">
      <dgm:prSet/>
      <dgm:spPr/>
      <dgm:t>
        <a:bodyPr/>
        <a:lstStyle/>
        <a:p>
          <a:endParaRPr lang="zh-CN" altLang="en-US"/>
        </a:p>
      </dgm:t>
    </dgm:pt>
    <dgm:pt modelId="{85E7D359-5DE1-4D09-BF54-6BC484F5856B}" cxnId="{CF690542-5E49-4E8A-9DA2-599BD49A6AAF}" type="sibTrans">
      <dgm:prSet/>
      <dgm:spPr/>
      <dgm:t>
        <a:bodyPr/>
        <a:lstStyle/>
        <a:p>
          <a:endParaRPr lang="zh-CN" altLang="en-US"/>
        </a:p>
      </dgm:t>
    </dgm:pt>
    <dgm:pt modelId="{C54D5DF8-57E5-4EA9-91F8-D0A7A4B8C52F}" type="pres">
      <dgm:prSet presAssocID="{FA631A09-CBB6-47D8-92F9-7EAAA7A03102}" presName="cycle" presStyleCnt="0">
        <dgm:presLayoutVars>
          <dgm:dir/>
          <dgm:resizeHandles val="exact"/>
        </dgm:presLayoutVars>
      </dgm:prSet>
      <dgm:spPr/>
      <dgm:t>
        <a:bodyPr/>
        <a:lstStyle/>
        <a:p>
          <a:endParaRPr lang="zh-CN" altLang="en-US"/>
        </a:p>
      </dgm:t>
    </dgm:pt>
    <dgm:pt modelId="{D0D06833-50DC-4010-9C95-988EAAA70AD4}" type="pres">
      <dgm:prSet presAssocID="{8A4CD242-D5A6-44A3-A920-FF3154D14D41}" presName="node" presStyleLbl="node1" presStyleIdx="0" presStyleCnt="5">
        <dgm:presLayoutVars>
          <dgm:bulletEnabled val="1"/>
        </dgm:presLayoutVars>
      </dgm:prSet>
      <dgm:spPr/>
      <dgm:t>
        <a:bodyPr/>
        <a:lstStyle/>
        <a:p>
          <a:endParaRPr lang="zh-CN" altLang="en-US"/>
        </a:p>
      </dgm:t>
    </dgm:pt>
    <dgm:pt modelId="{5CAF9B12-B600-43C7-8938-72636896132C}" type="pres">
      <dgm:prSet presAssocID="{8A4CD242-D5A6-44A3-A920-FF3154D14D41}" presName="spNode" presStyleCnt="0"/>
      <dgm:spPr/>
    </dgm:pt>
    <dgm:pt modelId="{2B630A4D-4DD1-4E14-9D36-E2AE128EF011}" type="pres">
      <dgm:prSet presAssocID="{DBC6A6DC-6C39-4195-BFC5-A57FD7E98A7B}" presName="sibTrans" presStyleLbl="sibTrans1D1" presStyleIdx="0" presStyleCnt="5"/>
      <dgm:spPr/>
      <dgm:t>
        <a:bodyPr/>
        <a:lstStyle/>
        <a:p>
          <a:endParaRPr lang="zh-CN" altLang="en-US"/>
        </a:p>
      </dgm:t>
    </dgm:pt>
    <dgm:pt modelId="{9C593A17-A3EE-400D-B20C-CB69B229B3B7}" type="pres">
      <dgm:prSet presAssocID="{21625ABA-3950-42FD-BB41-5454CCFCB204}" presName="node" presStyleLbl="node1" presStyleIdx="1" presStyleCnt="5">
        <dgm:presLayoutVars>
          <dgm:bulletEnabled val="1"/>
        </dgm:presLayoutVars>
      </dgm:prSet>
      <dgm:spPr/>
      <dgm:t>
        <a:bodyPr/>
        <a:lstStyle/>
        <a:p>
          <a:endParaRPr lang="zh-CN" altLang="en-US"/>
        </a:p>
      </dgm:t>
    </dgm:pt>
    <dgm:pt modelId="{6C27E2C2-CB14-4B0A-9841-0C7C40CD9343}" type="pres">
      <dgm:prSet presAssocID="{21625ABA-3950-42FD-BB41-5454CCFCB204}" presName="spNode" presStyleCnt="0"/>
      <dgm:spPr/>
    </dgm:pt>
    <dgm:pt modelId="{8825FFB8-A9BE-4A50-A1B8-A00EBDB06773}" type="pres">
      <dgm:prSet presAssocID="{413CC10F-AF9F-4B38-BC12-B8B380AF986D}" presName="sibTrans" presStyleLbl="sibTrans1D1" presStyleIdx="1" presStyleCnt="5"/>
      <dgm:spPr/>
      <dgm:t>
        <a:bodyPr/>
        <a:lstStyle/>
        <a:p>
          <a:endParaRPr lang="zh-CN" altLang="en-US"/>
        </a:p>
      </dgm:t>
    </dgm:pt>
    <dgm:pt modelId="{88F6E376-5270-4148-A26B-4E8C25F073BA}" type="pres">
      <dgm:prSet presAssocID="{CFF7DC0C-8A2E-482F-B64D-BDA6FFE1FE86}" presName="node" presStyleLbl="node1" presStyleIdx="2" presStyleCnt="5">
        <dgm:presLayoutVars>
          <dgm:bulletEnabled val="1"/>
        </dgm:presLayoutVars>
      </dgm:prSet>
      <dgm:spPr/>
      <dgm:t>
        <a:bodyPr/>
        <a:lstStyle/>
        <a:p>
          <a:endParaRPr lang="zh-CN" altLang="en-US"/>
        </a:p>
      </dgm:t>
    </dgm:pt>
    <dgm:pt modelId="{D7DD6688-0C90-4691-A4F6-0EAC31D6CA49}" type="pres">
      <dgm:prSet presAssocID="{CFF7DC0C-8A2E-482F-B64D-BDA6FFE1FE86}" presName="spNode" presStyleCnt="0"/>
      <dgm:spPr/>
    </dgm:pt>
    <dgm:pt modelId="{C20B401C-1379-4564-9168-421B1480A7CF}" type="pres">
      <dgm:prSet presAssocID="{77CB5AC8-D420-4A15-820B-EFE4B63F20BE}" presName="sibTrans" presStyleLbl="sibTrans1D1" presStyleIdx="2" presStyleCnt="5"/>
      <dgm:spPr/>
      <dgm:t>
        <a:bodyPr/>
        <a:lstStyle/>
        <a:p>
          <a:endParaRPr lang="zh-CN" altLang="en-US"/>
        </a:p>
      </dgm:t>
    </dgm:pt>
    <dgm:pt modelId="{08174254-E436-4093-B267-BDD1A5D370AA}" type="pres">
      <dgm:prSet presAssocID="{71CFC37B-1B67-4973-99B1-EF0C96978C00}" presName="node" presStyleLbl="node1" presStyleIdx="3" presStyleCnt="5">
        <dgm:presLayoutVars>
          <dgm:bulletEnabled val="1"/>
        </dgm:presLayoutVars>
      </dgm:prSet>
      <dgm:spPr/>
      <dgm:t>
        <a:bodyPr/>
        <a:lstStyle/>
        <a:p>
          <a:endParaRPr lang="zh-CN" altLang="en-US"/>
        </a:p>
      </dgm:t>
    </dgm:pt>
    <dgm:pt modelId="{6F1E1264-EBED-49DC-88C1-C329B754639F}" type="pres">
      <dgm:prSet presAssocID="{71CFC37B-1B67-4973-99B1-EF0C96978C00}" presName="spNode" presStyleCnt="0"/>
      <dgm:spPr/>
    </dgm:pt>
    <dgm:pt modelId="{884CA8E9-773D-4EB0-A040-78522128FECF}" type="pres">
      <dgm:prSet presAssocID="{BD760582-820E-49AC-A269-9EC9CDE96D4A}" presName="sibTrans" presStyleLbl="sibTrans1D1" presStyleIdx="3" presStyleCnt="5"/>
      <dgm:spPr/>
      <dgm:t>
        <a:bodyPr/>
        <a:lstStyle/>
        <a:p>
          <a:endParaRPr lang="zh-CN" altLang="en-US"/>
        </a:p>
      </dgm:t>
    </dgm:pt>
    <dgm:pt modelId="{DE0A17C0-D5C9-4C1E-9E2F-F8D282018983}" type="pres">
      <dgm:prSet presAssocID="{CA896DBC-9797-4FAA-AAD5-E715FBA9B5B2}" presName="node" presStyleLbl="node1" presStyleIdx="4" presStyleCnt="5">
        <dgm:presLayoutVars>
          <dgm:bulletEnabled val="1"/>
        </dgm:presLayoutVars>
      </dgm:prSet>
      <dgm:spPr/>
      <dgm:t>
        <a:bodyPr/>
        <a:lstStyle/>
        <a:p>
          <a:endParaRPr lang="zh-CN" altLang="en-US"/>
        </a:p>
      </dgm:t>
    </dgm:pt>
    <dgm:pt modelId="{2C9AF843-F202-47D5-8A4E-42743E0CF04D}" type="pres">
      <dgm:prSet presAssocID="{CA896DBC-9797-4FAA-AAD5-E715FBA9B5B2}" presName="spNode" presStyleCnt="0"/>
      <dgm:spPr/>
    </dgm:pt>
    <dgm:pt modelId="{13565870-AAD0-48B8-90A6-A0BF47D9BB26}" type="pres">
      <dgm:prSet presAssocID="{85E7D359-5DE1-4D09-BF54-6BC484F5856B}" presName="sibTrans" presStyleLbl="sibTrans1D1" presStyleIdx="4" presStyleCnt="5"/>
      <dgm:spPr/>
      <dgm:t>
        <a:bodyPr/>
        <a:lstStyle/>
        <a:p>
          <a:endParaRPr lang="zh-CN" altLang="en-US"/>
        </a:p>
      </dgm:t>
    </dgm:pt>
  </dgm:ptLst>
  <dgm:cxnLst>
    <dgm:cxn modelId="{C327AA88-6F1A-4529-932F-8432B386FCE3}" srcId="{FA631A09-CBB6-47D8-92F9-7EAAA7A03102}" destId="{8A4CD242-D5A6-44A3-A920-FF3154D14D41}" srcOrd="0" destOrd="0" parTransId="{555DDD06-8204-4C02-B80F-41DB74C0792E}" sibTransId="{DBC6A6DC-6C39-4195-BFC5-A57FD7E98A7B}"/>
    <dgm:cxn modelId="{93B758F1-1C87-4A6E-A3ED-FEAC27848173}" type="presOf" srcId="{FA631A09-CBB6-47D8-92F9-7EAAA7A03102}" destId="{C54D5DF8-57E5-4EA9-91F8-D0A7A4B8C52F}" srcOrd="0" destOrd="0" presId="urn:microsoft.com/office/officeart/2005/8/layout/cycle6"/>
    <dgm:cxn modelId="{D73520D2-DC0C-487D-A5FA-2B50E716B54E}" type="presOf" srcId="{85E7D359-5DE1-4D09-BF54-6BC484F5856B}" destId="{13565870-AAD0-48B8-90A6-A0BF47D9BB26}" srcOrd="0" destOrd="0" presId="urn:microsoft.com/office/officeart/2005/8/layout/cycle6"/>
    <dgm:cxn modelId="{418DDAC0-A5BE-41CF-B0C1-DA1EF6EC3FE2}" srcId="{FA631A09-CBB6-47D8-92F9-7EAAA7A03102}" destId="{21625ABA-3950-42FD-BB41-5454CCFCB204}" srcOrd="1" destOrd="0" parTransId="{95A6FC7C-3409-4694-AF91-7F0D337148C4}" sibTransId="{413CC10F-AF9F-4B38-BC12-B8B380AF986D}"/>
    <dgm:cxn modelId="{5DD4211D-8EFD-4806-A69F-20A801E69100}" type="presOf" srcId="{71CFC37B-1B67-4973-99B1-EF0C96978C00}" destId="{08174254-E436-4093-B267-BDD1A5D370AA}" srcOrd="0" destOrd="0" presId="urn:microsoft.com/office/officeart/2005/8/layout/cycle6"/>
    <dgm:cxn modelId="{17AE4CD7-E52D-4810-ACD4-18368119D926}" type="presOf" srcId="{77CB5AC8-D420-4A15-820B-EFE4B63F20BE}" destId="{C20B401C-1379-4564-9168-421B1480A7CF}" srcOrd="0" destOrd="0" presId="urn:microsoft.com/office/officeart/2005/8/layout/cycle6"/>
    <dgm:cxn modelId="{E0A781FD-7059-4902-9EAC-D1AF443E2C4E}" type="presOf" srcId="{CFF7DC0C-8A2E-482F-B64D-BDA6FFE1FE86}" destId="{88F6E376-5270-4148-A26B-4E8C25F073BA}" srcOrd="0" destOrd="0" presId="urn:microsoft.com/office/officeart/2005/8/layout/cycle6"/>
    <dgm:cxn modelId="{1D22019F-0260-4C40-9950-A06E43D946A1}" srcId="{FA631A09-CBB6-47D8-92F9-7EAAA7A03102}" destId="{71CFC37B-1B67-4973-99B1-EF0C96978C00}" srcOrd="3" destOrd="0" parTransId="{27F102BF-BDFD-4DD2-B39B-53F357EE8561}" sibTransId="{BD760582-820E-49AC-A269-9EC9CDE96D4A}"/>
    <dgm:cxn modelId="{4258C78F-24D6-48E9-8581-7775F8D7D19B}" type="presOf" srcId="{8A4CD242-D5A6-44A3-A920-FF3154D14D41}" destId="{D0D06833-50DC-4010-9C95-988EAAA70AD4}" srcOrd="0" destOrd="0" presId="urn:microsoft.com/office/officeart/2005/8/layout/cycle6"/>
    <dgm:cxn modelId="{2E4E36CF-A1F3-46DE-B82A-BCAC01105C38}" type="presOf" srcId="{CA896DBC-9797-4FAA-AAD5-E715FBA9B5B2}" destId="{DE0A17C0-D5C9-4C1E-9E2F-F8D282018983}" srcOrd="0" destOrd="0" presId="urn:microsoft.com/office/officeart/2005/8/layout/cycle6"/>
    <dgm:cxn modelId="{FDEB5DF3-FA69-48C0-87C1-28E3707B4845}" type="presOf" srcId="{21625ABA-3950-42FD-BB41-5454CCFCB204}" destId="{9C593A17-A3EE-400D-B20C-CB69B229B3B7}" srcOrd="0" destOrd="0" presId="urn:microsoft.com/office/officeart/2005/8/layout/cycle6"/>
    <dgm:cxn modelId="{EDC3BB77-A8A5-4BE1-BB71-3E1B9EEE0948}" type="presOf" srcId="{DBC6A6DC-6C39-4195-BFC5-A57FD7E98A7B}" destId="{2B630A4D-4DD1-4E14-9D36-E2AE128EF011}" srcOrd="0" destOrd="0" presId="urn:microsoft.com/office/officeart/2005/8/layout/cycle6"/>
    <dgm:cxn modelId="{BF822DCE-9ED6-4166-8BF3-D595EBC07064}" type="presOf" srcId="{BD760582-820E-49AC-A269-9EC9CDE96D4A}" destId="{884CA8E9-773D-4EB0-A040-78522128FECF}" srcOrd="0" destOrd="0" presId="urn:microsoft.com/office/officeart/2005/8/layout/cycle6"/>
    <dgm:cxn modelId="{F756DF7F-1639-412D-8F1C-454B5B82A585}" type="presOf" srcId="{413CC10F-AF9F-4B38-BC12-B8B380AF986D}" destId="{8825FFB8-A9BE-4A50-A1B8-A00EBDB06773}" srcOrd="0" destOrd="0" presId="urn:microsoft.com/office/officeart/2005/8/layout/cycle6"/>
    <dgm:cxn modelId="{2FFBC437-DCE1-4CB0-A9F3-831EAF812A40}" srcId="{FA631A09-CBB6-47D8-92F9-7EAAA7A03102}" destId="{CFF7DC0C-8A2E-482F-B64D-BDA6FFE1FE86}" srcOrd="2" destOrd="0" parTransId="{383F30E5-4B4E-4679-A18C-74CEDAB61006}" sibTransId="{77CB5AC8-D420-4A15-820B-EFE4B63F20BE}"/>
    <dgm:cxn modelId="{CF690542-5E49-4E8A-9DA2-599BD49A6AAF}" srcId="{FA631A09-CBB6-47D8-92F9-7EAAA7A03102}" destId="{CA896DBC-9797-4FAA-AAD5-E715FBA9B5B2}" srcOrd="4" destOrd="0" parTransId="{6D16AAC5-5DB5-4AE1-A3C6-45DDB2452F2B}" sibTransId="{85E7D359-5DE1-4D09-BF54-6BC484F5856B}"/>
    <dgm:cxn modelId="{E3F2F641-6C86-48ED-A439-D10FF91C0F17}" type="presParOf" srcId="{C54D5DF8-57E5-4EA9-91F8-D0A7A4B8C52F}" destId="{D0D06833-50DC-4010-9C95-988EAAA70AD4}" srcOrd="0" destOrd="0" presId="urn:microsoft.com/office/officeart/2005/8/layout/cycle6"/>
    <dgm:cxn modelId="{AF762A5C-9A05-44A5-95B2-2C4E82904AEC}" type="presParOf" srcId="{C54D5DF8-57E5-4EA9-91F8-D0A7A4B8C52F}" destId="{5CAF9B12-B600-43C7-8938-72636896132C}" srcOrd="1" destOrd="0" presId="urn:microsoft.com/office/officeart/2005/8/layout/cycle6"/>
    <dgm:cxn modelId="{A9C755D4-14AB-43DE-A896-ABD2460A6AB1}" type="presParOf" srcId="{C54D5DF8-57E5-4EA9-91F8-D0A7A4B8C52F}" destId="{2B630A4D-4DD1-4E14-9D36-E2AE128EF011}" srcOrd="2" destOrd="0" presId="urn:microsoft.com/office/officeart/2005/8/layout/cycle6"/>
    <dgm:cxn modelId="{D4D38D9E-B454-41A7-ADB0-7CCDE0184EA0}" type="presParOf" srcId="{C54D5DF8-57E5-4EA9-91F8-D0A7A4B8C52F}" destId="{9C593A17-A3EE-400D-B20C-CB69B229B3B7}" srcOrd="3" destOrd="0" presId="urn:microsoft.com/office/officeart/2005/8/layout/cycle6"/>
    <dgm:cxn modelId="{8F1DECD7-535A-4FC8-A6CC-E824D67268BE}" type="presParOf" srcId="{C54D5DF8-57E5-4EA9-91F8-D0A7A4B8C52F}" destId="{6C27E2C2-CB14-4B0A-9841-0C7C40CD9343}" srcOrd="4" destOrd="0" presId="urn:microsoft.com/office/officeart/2005/8/layout/cycle6"/>
    <dgm:cxn modelId="{19F7E271-E397-444E-A4A1-4FCB6749EC15}" type="presParOf" srcId="{C54D5DF8-57E5-4EA9-91F8-D0A7A4B8C52F}" destId="{8825FFB8-A9BE-4A50-A1B8-A00EBDB06773}" srcOrd="5" destOrd="0" presId="urn:microsoft.com/office/officeart/2005/8/layout/cycle6"/>
    <dgm:cxn modelId="{DF91985F-6AF6-49F8-AD89-BED2C9E155CB}" type="presParOf" srcId="{C54D5DF8-57E5-4EA9-91F8-D0A7A4B8C52F}" destId="{88F6E376-5270-4148-A26B-4E8C25F073BA}" srcOrd="6" destOrd="0" presId="urn:microsoft.com/office/officeart/2005/8/layout/cycle6"/>
    <dgm:cxn modelId="{20D6FA43-3E23-475E-A324-80AD01516D66}" type="presParOf" srcId="{C54D5DF8-57E5-4EA9-91F8-D0A7A4B8C52F}" destId="{D7DD6688-0C90-4691-A4F6-0EAC31D6CA49}" srcOrd="7" destOrd="0" presId="urn:microsoft.com/office/officeart/2005/8/layout/cycle6"/>
    <dgm:cxn modelId="{D5586B53-74B1-4484-8B26-624D035A0816}" type="presParOf" srcId="{C54D5DF8-57E5-4EA9-91F8-D0A7A4B8C52F}" destId="{C20B401C-1379-4564-9168-421B1480A7CF}" srcOrd="8" destOrd="0" presId="urn:microsoft.com/office/officeart/2005/8/layout/cycle6"/>
    <dgm:cxn modelId="{882195D9-DBFD-4A70-8ACA-0DBCEC8D196F}" type="presParOf" srcId="{C54D5DF8-57E5-4EA9-91F8-D0A7A4B8C52F}" destId="{08174254-E436-4093-B267-BDD1A5D370AA}" srcOrd="9" destOrd="0" presId="urn:microsoft.com/office/officeart/2005/8/layout/cycle6"/>
    <dgm:cxn modelId="{897D7EA2-7B40-4CE5-A023-C8341C0225FE}" type="presParOf" srcId="{C54D5DF8-57E5-4EA9-91F8-D0A7A4B8C52F}" destId="{6F1E1264-EBED-49DC-88C1-C329B754639F}" srcOrd="10" destOrd="0" presId="urn:microsoft.com/office/officeart/2005/8/layout/cycle6"/>
    <dgm:cxn modelId="{EAF18055-824F-41E2-B85C-B94119D3EF6E}" type="presParOf" srcId="{C54D5DF8-57E5-4EA9-91F8-D0A7A4B8C52F}" destId="{884CA8E9-773D-4EB0-A040-78522128FECF}" srcOrd="11" destOrd="0" presId="urn:microsoft.com/office/officeart/2005/8/layout/cycle6"/>
    <dgm:cxn modelId="{28EB209D-CBF9-4958-880B-C162C1AF8DC4}" type="presParOf" srcId="{C54D5DF8-57E5-4EA9-91F8-D0A7A4B8C52F}" destId="{DE0A17C0-D5C9-4C1E-9E2F-F8D282018983}" srcOrd="12" destOrd="0" presId="urn:microsoft.com/office/officeart/2005/8/layout/cycle6"/>
    <dgm:cxn modelId="{8F395E7D-32F5-432C-8211-9418B868AAAC}" type="presParOf" srcId="{C54D5DF8-57E5-4EA9-91F8-D0A7A4B8C52F}" destId="{2C9AF843-F202-47D5-8A4E-42743E0CF04D}" srcOrd="13" destOrd="0" presId="urn:microsoft.com/office/officeart/2005/8/layout/cycle6"/>
    <dgm:cxn modelId="{715315D5-C806-48D7-BC49-CD44DDCE05FB}" type="presParOf" srcId="{C54D5DF8-57E5-4EA9-91F8-D0A7A4B8C52F}" destId="{13565870-AAD0-48B8-90A6-A0BF47D9BB26}" srcOrd="14" destOrd="0" presId="urn:microsoft.com/office/officeart/2005/8/layout/cycle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7BD879-2ED0-4015-B241-4A1344ACAB1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zh-CN" altLang="en-US"/>
        </a:p>
      </dgm:t>
    </dgm:pt>
    <dgm:pt modelId="{F4EF6D05-1992-49E7-A1E3-4652AEF965C7}">
      <dgm:prSet phldrT="[文本]"/>
      <dgm:spPr/>
      <dgm:t>
        <a:bodyPr/>
        <a:lstStyle/>
        <a:p>
          <a:r>
            <a:rPr lang="zh-CN" altLang="en-US" dirty="0" smtClean="0"/>
            <a:t>预测</a:t>
          </a:r>
          <a:endParaRPr lang="zh-CN" altLang="en-US" dirty="0"/>
        </a:p>
      </dgm:t>
    </dgm:pt>
    <dgm:pt modelId="{312D481A-0A00-47CC-BD9B-6D5DC14A4539}" cxnId="{7730B6F0-2819-4EEE-B536-EF5A22839C31}" type="parTrans">
      <dgm:prSet/>
      <dgm:spPr/>
      <dgm:t>
        <a:bodyPr/>
        <a:lstStyle/>
        <a:p>
          <a:endParaRPr lang="zh-CN" altLang="en-US"/>
        </a:p>
      </dgm:t>
    </dgm:pt>
    <dgm:pt modelId="{F65F960F-277D-49E8-AEA7-C37764865E8F}" cxnId="{7730B6F0-2819-4EEE-B536-EF5A22839C31}" type="sibTrans">
      <dgm:prSet/>
      <dgm:spPr/>
      <dgm:t>
        <a:bodyPr/>
        <a:lstStyle/>
        <a:p>
          <a:endParaRPr lang="zh-CN" altLang="en-US"/>
        </a:p>
      </dgm:t>
    </dgm:pt>
    <dgm:pt modelId="{45461C54-1669-4087-AB0B-6DA89CDA5A65}">
      <dgm:prSet phldrT="[文本]" custT="1"/>
      <dgm:spPr/>
      <dgm:t>
        <a:bodyPr/>
        <a:lstStyle/>
        <a:p>
          <a:r>
            <a:rPr lang="zh-CN" altLang="en-US" sz="1800" dirty="0" smtClean="0"/>
            <a:t>设想各种方案并进行可能性评价，各级其可能产生的结果（包括成功的结果和失败的风险）</a:t>
          </a:r>
          <a:endParaRPr lang="zh-CN" altLang="en-US" sz="1800" dirty="0"/>
        </a:p>
      </dgm:t>
    </dgm:pt>
    <dgm:pt modelId="{7563C71C-F4A1-4260-B7E3-59FD10DBBB4B}" cxnId="{828403E7-9766-49AC-8FD0-EF6A3DE9DFD0}" type="parTrans">
      <dgm:prSet/>
      <dgm:spPr/>
      <dgm:t>
        <a:bodyPr/>
        <a:lstStyle/>
        <a:p>
          <a:endParaRPr lang="zh-CN" altLang="en-US"/>
        </a:p>
      </dgm:t>
    </dgm:pt>
    <dgm:pt modelId="{D268D169-C29A-4522-AC3C-7CC7925A378B}" cxnId="{828403E7-9766-49AC-8FD0-EF6A3DE9DFD0}" type="sibTrans">
      <dgm:prSet/>
      <dgm:spPr/>
      <dgm:t>
        <a:bodyPr/>
        <a:lstStyle/>
        <a:p>
          <a:endParaRPr lang="zh-CN" altLang="en-US"/>
        </a:p>
      </dgm:t>
    </dgm:pt>
    <dgm:pt modelId="{F54C3260-93EE-4364-83C2-0D654463E0C4}">
      <dgm:prSet phldrT="[文本]"/>
      <dgm:spPr/>
      <dgm:t>
        <a:bodyPr/>
        <a:lstStyle/>
        <a:p>
          <a:r>
            <a:rPr lang="en-US" altLang="zh-CN" sz="1300" dirty="0" smtClean="0"/>
            <a:t> </a:t>
          </a:r>
          <a:endParaRPr lang="zh-CN" altLang="en-US" sz="1300" dirty="0"/>
        </a:p>
      </dgm:t>
    </dgm:pt>
    <dgm:pt modelId="{91670B92-0E91-4EB5-9AD0-2E85ED79BA88}" cxnId="{9B8C2DD2-7F78-4290-AE7E-272D6CDC21E6}" type="parTrans">
      <dgm:prSet/>
      <dgm:spPr/>
      <dgm:t>
        <a:bodyPr/>
        <a:lstStyle/>
        <a:p>
          <a:endParaRPr lang="zh-CN" altLang="en-US"/>
        </a:p>
      </dgm:t>
    </dgm:pt>
    <dgm:pt modelId="{4310CCD5-3D93-4D98-9687-246C17A30A0B}" cxnId="{9B8C2DD2-7F78-4290-AE7E-272D6CDC21E6}" type="sibTrans">
      <dgm:prSet/>
      <dgm:spPr/>
      <dgm:t>
        <a:bodyPr/>
        <a:lstStyle/>
        <a:p>
          <a:endParaRPr lang="zh-CN" altLang="en-US"/>
        </a:p>
      </dgm:t>
    </dgm:pt>
    <dgm:pt modelId="{035F4285-CFCE-404A-88E0-2E213EF7B068}">
      <dgm:prSet phldrT="[文本]"/>
      <dgm:spPr/>
      <dgm:t>
        <a:bodyPr/>
        <a:lstStyle/>
        <a:p>
          <a:r>
            <a:rPr lang="zh-CN" altLang="en-US" dirty="0" smtClean="0"/>
            <a:t>衡量</a:t>
          </a:r>
          <a:endParaRPr lang="zh-CN" altLang="en-US" dirty="0"/>
        </a:p>
      </dgm:t>
    </dgm:pt>
    <dgm:pt modelId="{F3204EFB-6B02-4D0A-B3A9-6037E9819A21}" cxnId="{9824BC24-5DAE-4BFE-9C72-C92D5FB5BC24}" type="parTrans">
      <dgm:prSet/>
      <dgm:spPr/>
      <dgm:t>
        <a:bodyPr/>
        <a:lstStyle/>
        <a:p>
          <a:endParaRPr lang="zh-CN" altLang="en-US"/>
        </a:p>
      </dgm:t>
    </dgm:pt>
    <dgm:pt modelId="{A5482809-F36C-404C-8820-D1D966D158E0}" cxnId="{9824BC24-5DAE-4BFE-9C72-C92D5FB5BC24}" type="sibTrans">
      <dgm:prSet/>
      <dgm:spPr/>
      <dgm:t>
        <a:bodyPr/>
        <a:lstStyle/>
        <a:p>
          <a:endParaRPr lang="zh-CN" altLang="en-US"/>
        </a:p>
      </dgm:t>
    </dgm:pt>
    <dgm:pt modelId="{02C94DFB-C30B-4862-86B7-41567D554B9A}">
      <dgm:prSet phldrT="[文本]"/>
      <dgm:spPr/>
      <dgm:t>
        <a:bodyPr/>
        <a:lstStyle/>
        <a:p>
          <a:r>
            <a:rPr lang="zh-CN" altLang="en-US" dirty="0" smtClean="0"/>
            <a:t>考虑事物的轻重得失</a:t>
          </a:r>
          <a:endParaRPr lang="zh-CN" altLang="en-US" dirty="0"/>
        </a:p>
      </dgm:t>
    </dgm:pt>
    <dgm:pt modelId="{F2F4ADF7-F2B5-4D59-AD6B-FAA7313EF097}" cxnId="{8CBA4EB5-AD0E-4D1B-B591-BEC5044EE3A1}" type="parTrans">
      <dgm:prSet/>
      <dgm:spPr/>
      <dgm:t>
        <a:bodyPr/>
        <a:lstStyle/>
        <a:p>
          <a:endParaRPr lang="zh-CN" altLang="en-US"/>
        </a:p>
      </dgm:t>
    </dgm:pt>
    <dgm:pt modelId="{208F7959-C9B1-434D-B7EC-B4CC40DAF8C2}" cxnId="{8CBA4EB5-AD0E-4D1B-B591-BEC5044EE3A1}" type="sibTrans">
      <dgm:prSet/>
      <dgm:spPr/>
      <dgm:t>
        <a:bodyPr/>
        <a:lstStyle/>
        <a:p>
          <a:endParaRPr lang="zh-CN" altLang="en-US"/>
        </a:p>
      </dgm:t>
    </dgm:pt>
    <dgm:pt modelId="{8B0EC07C-004D-4D78-A261-E73BB96E9A2A}">
      <dgm:prSet phldrT="[文本]"/>
      <dgm:spPr/>
      <dgm:t>
        <a:bodyPr/>
        <a:lstStyle/>
        <a:p>
          <a:r>
            <a:rPr lang="zh-CN" altLang="en-US" dirty="0" smtClean="0"/>
            <a:t>素质要求、价值取向、环境要求</a:t>
          </a:r>
          <a:endParaRPr lang="zh-CN" altLang="en-US" dirty="0"/>
        </a:p>
      </dgm:t>
    </dgm:pt>
    <dgm:pt modelId="{FC22AF04-2C41-4FCC-8C9B-C8F5577B2958}" cxnId="{156DC366-EA7B-41C9-AA19-CED2717C7AEB}" type="parTrans">
      <dgm:prSet/>
      <dgm:spPr/>
      <dgm:t>
        <a:bodyPr/>
        <a:lstStyle/>
        <a:p>
          <a:endParaRPr lang="zh-CN" altLang="en-US"/>
        </a:p>
      </dgm:t>
    </dgm:pt>
    <dgm:pt modelId="{CB2CBBB9-D883-4CF0-970B-DF72A021B804}" cxnId="{156DC366-EA7B-41C9-AA19-CED2717C7AEB}" type="sibTrans">
      <dgm:prSet/>
      <dgm:spPr/>
      <dgm:t>
        <a:bodyPr/>
        <a:lstStyle/>
        <a:p>
          <a:endParaRPr lang="zh-CN" altLang="en-US"/>
        </a:p>
      </dgm:t>
    </dgm:pt>
    <dgm:pt modelId="{A88D0A4E-3686-4E5D-BBF5-EED67A4E92A5}">
      <dgm:prSet phldrT="[文本]"/>
      <dgm:spPr/>
      <dgm:t>
        <a:bodyPr/>
        <a:lstStyle/>
        <a:p>
          <a:r>
            <a:rPr lang="zh-CN" altLang="en-US" dirty="0" smtClean="0"/>
            <a:t>比较</a:t>
          </a:r>
          <a:endParaRPr lang="zh-CN" altLang="en-US" dirty="0"/>
        </a:p>
      </dgm:t>
    </dgm:pt>
    <dgm:pt modelId="{9F65B0F6-0882-43DC-8596-66D079944E76}" cxnId="{D246CDE3-3269-4531-9012-7F590CAD4E1A}" type="parTrans">
      <dgm:prSet/>
      <dgm:spPr/>
      <dgm:t>
        <a:bodyPr/>
        <a:lstStyle/>
        <a:p>
          <a:endParaRPr lang="zh-CN" altLang="en-US"/>
        </a:p>
      </dgm:t>
    </dgm:pt>
    <dgm:pt modelId="{BE35CDF1-C2D3-433B-83B4-7E577B9953FA}" cxnId="{D246CDE3-3269-4531-9012-7F590CAD4E1A}" type="sibTrans">
      <dgm:prSet/>
      <dgm:spPr/>
      <dgm:t>
        <a:bodyPr/>
        <a:lstStyle/>
        <a:p>
          <a:endParaRPr lang="zh-CN" altLang="en-US"/>
        </a:p>
      </dgm:t>
    </dgm:pt>
    <dgm:pt modelId="{7B59DAB4-FCCB-42A1-BE0C-4024D08C2C0B}">
      <dgm:prSet phldrT="[文本]"/>
      <dgm:spPr/>
      <dgm:t>
        <a:bodyPr/>
        <a:lstStyle/>
        <a:p>
          <a:r>
            <a:rPr lang="zh-CN" altLang="en-US" dirty="0" smtClean="0"/>
            <a:t>在衡量所得结果的基础上，对各备选方案比较、排序，确定最优方案</a:t>
          </a:r>
          <a:endParaRPr lang="zh-CN" altLang="en-US" dirty="0"/>
        </a:p>
      </dgm:t>
    </dgm:pt>
    <dgm:pt modelId="{A109C761-0CAE-4796-89F1-2E10948382EF}" cxnId="{34295FA9-2355-469A-BCA1-6B05CDAA30A3}" type="parTrans">
      <dgm:prSet/>
      <dgm:spPr/>
      <dgm:t>
        <a:bodyPr/>
        <a:lstStyle/>
        <a:p>
          <a:endParaRPr lang="zh-CN" altLang="en-US"/>
        </a:p>
      </dgm:t>
    </dgm:pt>
    <dgm:pt modelId="{66507D79-D284-457C-80EA-A8120E8F25B1}" cxnId="{34295FA9-2355-469A-BCA1-6B05CDAA30A3}" type="sibTrans">
      <dgm:prSet/>
      <dgm:spPr/>
      <dgm:t>
        <a:bodyPr/>
        <a:lstStyle/>
        <a:p>
          <a:endParaRPr lang="zh-CN" altLang="en-US"/>
        </a:p>
      </dgm:t>
    </dgm:pt>
    <dgm:pt modelId="{DBBFA13D-F3C1-470F-8A1A-F807B17C4F14}">
      <dgm:prSet phldrT="[文本]" phldr="1"/>
      <dgm:spPr/>
      <dgm:t>
        <a:bodyPr/>
        <a:lstStyle/>
        <a:p>
          <a:endParaRPr lang="zh-CN" altLang="en-US"/>
        </a:p>
      </dgm:t>
    </dgm:pt>
    <dgm:pt modelId="{8477DE87-72BC-4093-B74B-156ECB64DBCC}" cxnId="{5A0A0B28-28B8-4533-A5B0-72E72DF6443C}" type="parTrans">
      <dgm:prSet/>
      <dgm:spPr/>
      <dgm:t>
        <a:bodyPr/>
        <a:lstStyle/>
        <a:p>
          <a:endParaRPr lang="zh-CN" altLang="en-US"/>
        </a:p>
      </dgm:t>
    </dgm:pt>
    <dgm:pt modelId="{330DE32F-63C0-43A2-8B3A-60A5128CD345}" cxnId="{5A0A0B28-28B8-4533-A5B0-72E72DF6443C}" type="sibTrans">
      <dgm:prSet/>
      <dgm:spPr/>
      <dgm:t>
        <a:bodyPr/>
        <a:lstStyle/>
        <a:p>
          <a:endParaRPr lang="zh-CN" altLang="en-US"/>
        </a:p>
      </dgm:t>
    </dgm:pt>
    <dgm:pt modelId="{ADB3CC2D-5A22-4768-9E64-F769B17D1134}" type="pres">
      <dgm:prSet presAssocID="{107BD879-2ED0-4015-B241-4A1344ACAB15}" presName="composite" presStyleCnt="0">
        <dgm:presLayoutVars>
          <dgm:chMax val="5"/>
          <dgm:dir/>
          <dgm:animLvl val="ctr"/>
          <dgm:resizeHandles val="exact"/>
        </dgm:presLayoutVars>
      </dgm:prSet>
      <dgm:spPr/>
      <dgm:t>
        <a:bodyPr/>
        <a:lstStyle/>
        <a:p>
          <a:endParaRPr lang="zh-CN" altLang="en-US"/>
        </a:p>
      </dgm:t>
    </dgm:pt>
    <dgm:pt modelId="{724FE165-B8F9-4CD4-BE2F-F4EA37C393AE}" type="pres">
      <dgm:prSet presAssocID="{107BD879-2ED0-4015-B241-4A1344ACAB15}" presName="cycle" presStyleCnt="0"/>
      <dgm:spPr/>
    </dgm:pt>
    <dgm:pt modelId="{89D5A933-C7A2-4CE0-8B3A-20D90428C733}" type="pres">
      <dgm:prSet presAssocID="{107BD879-2ED0-4015-B241-4A1344ACAB15}" presName="centerShape" presStyleCnt="0"/>
      <dgm:spPr/>
    </dgm:pt>
    <dgm:pt modelId="{0D892250-ED33-45D3-9796-29B6C6F4E0F8}" type="pres">
      <dgm:prSet presAssocID="{107BD879-2ED0-4015-B241-4A1344ACAB15}" presName="connSite" presStyleLbl="node1" presStyleIdx="0" presStyleCnt="4"/>
      <dgm:spPr/>
    </dgm:pt>
    <dgm:pt modelId="{392DE3F1-0ECD-4131-9B64-ACA851000368}" type="pres">
      <dgm:prSet presAssocID="{107BD879-2ED0-4015-B241-4A1344ACAB15}" presName="visible" presStyleLbl="node1" presStyleIdx="0" presStyleCnt="4" custScaleX="141839" custScaleY="44253" custLinFactNeighborX="-16824"/>
      <dgm:spPr>
        <a:blipFill rotWithShape="0">
          <a:blip xmlns:r="http://schemas.openxmlformats.org/officeDocument/2006/relationships" r:embed="rId1"/>
          <a:stretch>
            <a:fillRect/>
          </a:stretch>
        </a:blipFill>
      </dgm:spPr>
      <dgm:t>
        <a:bodyPr/>
        <a:lstStyle/>
        <a:p>
          <a:endParaRPr lang="zh-CN" altLang="en-US"/>
        </a:p>
      </dgm:t>
    </dgm:pt>
    <dgm:pt modelId="{B7A8EFA5-DAEF-43A5-B5A4-CF6B144B6077}" type="pres">
      <dgm:prSet presAssocID="{312D481A-0A00-47CC-BD9B-6D5DC14A4539}" presName="Name25" presStyleLbl="parChTrans1D1" presStyleIdx="0" presStyleCnt="3"/>
      <dgm:spPr/>
      <dgm:t>
        <a:bodyPr/>
        <a:lstStyle/>
        <a:p>
          <a:endParaRPr lang="zh-CN" altLang="en-US"/>
        </a:p>
      </dgm:t>
    </dgm:pt>
    <dgm:pt modelId="{E2050BF1-11BC-4092-8609-5FE68D5DC0CC}" type="pres">
      <dgm:prSet presAssocID="{F4EF6D05-1992-49E7-A1E3-4652AEF965C7}" presName="node" presStyleCnt="0"/>
      <dgm:spPr/>
    </dgm:pt>
    <dgm:pt modelId="{EBEE1C09-8B00-4770-A688-E319AC345E64}" type="pres">
      <dgm:prSet presAssocID="{F4EF6D05-1992-49E7-A1E3-4652AEF965C7}" presName="parentNode" presStyleLbl="node1" presStyleIdx="1" presStyleCnt="4">
        <dgm:presLayoutVars>
          <dgm:chMax val="1"/>
          <dgm:bulletEnabled val="1"/>
        </dgm:presLayoutVars>
      </dgm:prSet>
      <dgm:spPr/>
      <dgm:t>
        <a:bodyPr/>
        <a:lstStyle/>
        <a:p>
          <a:endParaRPr lang="zh-CN" altLang="en-US"/>
        </a:p>
      </dgm:t>
    </dgm:pt>
    <dgm:pt modelId="{56F48965-60D3-4FAC-8D86-8BB2E1402C7C}" type="pres">
      <dgm:prSet presAssocID="{F4EF6D05-1992-49E7-A1E3-4652AEF965C7}" presName="childNode" presStyleLbl="revTx" presStyleIdx="0" presStyleCnt="3">
        <dgm:presLayoutVars>
          <dgm:bulletEnabled val="1"/>
        </dgm:presLayoutVars>
      </dgm:prSet>
      <dgm:spPr/>
      <dgm:t>
        <a:bodyPr/>
        <a:lstStyle/>
        <a:p>
          <a:endParaRPr lang="zh-CN" altLang="en-US"/>
        </a:p>
      </dgm:t>
    </dgm:pt>
    <dgm:pt modelId="{2A405BAB-BE25-4242-B15A-7E4D902B2791}" type="pres">
      <dgm:prSet presAssocID="{F3204EFB-6B02-4D0A-B3A9-6037E9819A21}" presName="Name25" presStyleLbl="parChTrans1D1" presStyleIdx="1" presStyleCnt="3"/>
      <dgm:spPr/>
      <dgm:t>
        <a:bodyPr/>
        <a:lstStyle/>
        <a:p>
          <a:endParaRPr lang="zh-CN" altLang="en-US"/>
        </a:p>
      </dgm:t>
    </dgm:pt>
    <dgm:pt modelId="{8F126EF7-3FF5-4D7D-AA9F-72F38BE03EE3}" type="pres">
      <dgm:prSet presAssocID="{035F4285-CFCE-404A-88E0-2E213EF7B068}" presName="node" presStyleCnt="0"/>
      <dgm:spPr/>
    </dgm:pt>
    <dgm:pt modelId="{49F24811-5339-4F71-AE34-A045A40B2DBA}" type="pres">
      <dgm:prSet presAssocID="{035F4285-CFCE-404A-88E0-2E213EF7B068}" presName="parentNode" presStyleLbl="node1" presStyleIdx="2" presStyleCnt="4">
        <dgm:presLayoutVars>
          <dgm:chMax val="1"/>
          <dgm:bulletEnabled val="1"/>
        </dgm:presLayoutVars>
      </dgm:prSet>
      <dgm:spPr/>
      <dgm:t>
        <a:bodyPr/>
        <a:lstStyle/>
        <a:p>
          <a:endParaRPr lang="zh-CN" altLang="en-US"/>
        </a:p>
      </dgm:t>
    </dgm:pt>
    <dgm:pt modelId="{C3666600-B614-47AF-AF4E-AC23C4EC25BD}" type="pres">
      <dgm:prSet presAssocID="{035F4285-CFCE-404A-88E0-2E213EF7B068}" presName="childNode" presStyleLbl="revTx" presStyleIdx="1" presStyleCnt="3">
        <dgm:presLayoutVars>
          <dgm:bulletEnabled val="1"/>
        </dgm:presLayoutVars>
      </dgm:prSet>
      <dgm:spPr/>
      <dgm:t>
        <a:bodyPr/>
        <a:lstStyle/>
        <a:p>
          <a:endParaRPr lang="zh-CN" altLang="en-US"/>
        </a:p>
      </dgm:t>
    </dgm:pt>
    <dgm:pt modelId="{3BA1AC69-47B7-444A-B6AF-86D73CD44939}" type="pres">
      <dgm:prSet presAssocID="{9F65B0F6-0882-43DC-8596-66D079944E76}" presName="Name25" presStyleLbl="parChTrans1D1" presStyleIdx="2" presStyleCnt="3"/>
      <dgm:spPr/>
      <dgm:t>
        <a:bodyPr/>
        <a:lstStyle/>
        <a:p>
          <a:endParaRPr lang="zh-CN" altLang="en-US"/>
        </a:p>
      </dgm:t>
    </dgm:pt>
    <dgm:pt modelId="{BBE281C7-3401-418B-92EE-C7769737764D}" type="pres">
      <dgm:prSet presAssocID="{A88D0A4E-3686-4E5D-BBF5-EED67A4E92A5}" presName="node" presStyleCnt="0"/>
      <dgm:spPr/>
    </dgm:pt>
    <dgm:pt modelId="{BD6FC584-4275-47E1-8133-AF476C01EB60}" type="pres">
      <dgm:prSet presAssocID="{A88D0A4E-3686-4E5D-BBF5-EED67A4E92A5}" presName="parentNode" presStyleLbl="node1" presStyleIdx="3" presStyleCnt="4">
        <dgm:presLayoutVars>
          <dgm:chMax val="1"/>
          <dgm:bulletEnabled val="1"/>
        </dgm:presLayoutVars>
      </dgm:prSet>
      <dgm:spPr/>
      <dgm:t>
        <a:bodyPr/>
        <a:lstStyle/>
        <a:p>
          <a:endParaRPr lang="zh-CN" altLang="en-US"/>
        </a:p>
      </dgm:t>
    </dgm:pt>
    <dgm:pt modelId="{30EF4FE8-67B7-4042-919B-ADD8D0FF9B82}" type="pres">
      <dgm:prSet presAssocID="{A88D0A4E-3686-4E5D-BBF5-EED67A4E92A5}" presName="childNode" presStyleLbl="revTx" presStyleIdx="2" presStyleCnt="3">
        <dgm:presLayoutVars>
          <dgm:bulletEnabled val="1"/>
        </dgm:presLayoutVars>
      </dgm:prSet>
      <dgm:spPr/>
      <dgm:t>
        <a:bodyPr/>
        <a:lstStyle/>
        <a:p>
          <a:endParaRPr lang="zh-CN" altLang="en-US"/>
        </a:p>
      </dgm:t>
    </dgm:pt>
  </dgm:ptLst>
  <dgm:cxnLst>
    <dgm:cxn modelId="{41BE7879-CA57-4AB6-9ADD-377048D9DC15}" type="presOf" srcId="{9F65B0F6-0882-43DC-8596-66D079944E76}" destId="{3BA1AC69-47B7-444A-B6AF-86D73CD44939}" srcOrd="0" destOrd="0" presId="urn:microsoft.com/office/officeart/2005/8/layout/radial2"/>
    <dgm:cxn modelId="{8FFB6443-10B8-46B6-B42C-7F351898E2A2}" type="presOf" srcId="{02C94DFB-C30B-4862-86B7-41567D554B9A}" destId="{C3666600-B614-47AF-AF4E-AC23C4EC25BD}" srcOrd="0" destOrd="0" presId="urn:microsoft.com/office/officeart/2005/8/layout/radial2"/>
    <dgm:cxn modelId="{828403E7-9766-49AC-8FD0-EF6A3DE9DFD0}" srcId="{F4EF6D05-1992-49E7-A1E3-4652AEF965C7}" destId="{45461C54-1669-4087-AB0B-6DA89CDA5A65}" srcOrd="0" destOrd="0" parTransId="{7563C71C-F4A1-4260-B7E3-59FD10DBBB4B}" sibTransId="{D268D169-C29A-4522-AC3C-7CC7925A378B}"/>
    <dgm:cxn modelId="{9B8C2DD2-7F78-4290-AE7E-272D6CDC21E6}" srcId="{F4EF6D05-1992-49E7-A1E3-4652AEF965C7}" destId="{F54C3260-93EE-4364-83C2-0D654463E0C4}" srcOrd="1" destOrd="0" parTransId="{91670B92-0E91-4EB5-9AD0-2E85ED79BA88}" sibTransId="{4310CCD5-3D93-4D98-9687-246C17A30A0B}"/>
    <dgm:cxn modelId="{156DC366-EA7B-41C9-AA19-CED2717C7AEB}" srcId="{035F4285-CFCE-404A-88E0-2E213EF7B068}" destId="{8B0EC07C-004D-4D78-A261-E73BB96E9A2A}" srcOrd="1" destOrd="0" parTransId="{FC22AF04-2C41-4FCC-8C9B-C8F5577B2958}" sibTransId="{CB2CBBB9-D883-4CF0-970B-DF72A021B804}"/>
    <dgm:cxn modelId="{5A0A0B28-28B8-4533-A5B0-72E72DF6443C}" srcId="{A88D0A4E-3686-4E5D-BBF5-EED67A4E92A5}" destId="{DBBFA13D-F3C1-470F-8A1A-F807B17C4F14}" srcOrd="1" destOrd="0" parTransId="{8477DE87-72BC-4093-B74B-156ECB64DBCC}" sibTransId="{330DE32F-63C0-43A2-8B3A-60A5128CD345}"/>
    <dgm:cxn modelId="{D246CDE3-3269-4531-9012-7F590CAD4E1A}" srcId="{107BD879-2ED0-4015-B241-4A1344ACAB15}" destId="{A88D0A4E-3686-4E5D-BBF5-EED67A4E92A5}" srcOrd="2" destOrd="0" parTransId="{9F65B0F6-0882-43DC-8596-66D079944E76}" sibTransId="{BE35CDF1-C2D3-433B-83B4-7E577B9953FA}"/>
    <dgm:cxn modelId="{4EB4EC31-8C0B-4808-8BC5-7BCEE228BCF0}" type="presOf" srcId="{F4EF6D05-1992-49E7-A1E3-4652AEF965C7}" destId="{EBEE1C09-8B00-4770-A688-E319AC345E64}" srcOrd="0" destOrd="0" presId="urn:microsoft.com/office/officeart/2005/8/layout/radial2"/>
    <dgm:cxn modelId="{13ED8CC5-3FBA-4360-9933-17C700C26A0D}" type="presOf" srcId="{F3204EFB-6B02-4D0A-B3A9-6037E9819A21}" destId="{2A405BAB-BE25-4242-B15A-7E4D902B2791}" srcOrd="0" destOrd="0" presId="urn:microsoft.com/office/officeart/2005/8/layout/radial2"/>
    <dgm:cxn modelId="{B0C42786-D2F1-48C8-9AC5-3A6EA0B2A858}" type="presOf" srcId="{F54C3260-93EE-4364-83C2-0D654463E0C4}" destId="{56F48965-60D3-4FAC-8D86-8BB2E1402C7C}" srcOrd="0" destOrd="1" presId="urn:microsoft.com/office/officeart/2005/8/layout/radial2"/>
    <dgm:cxn modelId="{38B1CFE2-DA39-4728-A933-402414845528}" type="presOf" srcId="{107BD879-2ED0-4015-B241-4A1344ACAB15}" destId="{ADB3CC2D-5A22-4768-9E64-F769B17D1134}" srcOrd="0" destOrd="0" presId="urn:microsoft.com/office/officeart/2005/8/layout/radial2"/>
    <dgm:cxn modelId="{F8A088DD-D3B2-41D9-974B-7651B07DEAF1}" type="presOf" srcId="{45461C54-1669-4087-AB0B-6DA89CDA5A65}" destId="{56F48965-60D3-4FAC-8D86-8BB2E1402C7C}" srcOrd="0" destOrd="0" presId="urn:microsoft.com/office/officeart/2005/8/layout/radial2"/>
    <dgm:cxn modelId="{34295FA9-2355-469A-BCA1-6B05CDAA30A3}" srcId="{A88D0A4E-3686-4E5D-BBF5-EED67A4E92A5}" destId="{7B59DAB4-FCCB-42A1-BE0C-4024D08C2C0B}" srcOrd="0" destOrd="0" parTransId="{A109C761-0CAE-4796-89F1-2E10948382EF}" sibTransId="{66507D79-D284-457C-80EA-A8120E8F25B1}"/>
    <dgm:cxn modelId="{6CC2B866-DCC8-4E59-9C2F-640E230257E2}" type="presOf" srcId="{DBBFA13D-F3C1-470F-8A1A-F807B17C4F14}" destId="{30EF4FE8-67B7-4042-919B-ADD8D0FF9B82}" srcOrd="0" destOrd="1" presId="urn:microsoft.com/office/officeart/2005/8/layout/radial2"/>
    <dgm:cxn modelId="{BC7070EF-EA24-4E8D-80CA-0AF171BDA20E}" type="presOf" srcId="{312D481A-0A00-47CC-BD9B-6D5DC14A4539}" destId="{B7A8EFA5-DAEF-43A5-B5A4-CF6B144B6077}" srcOrd="0" destOrd="0" presId="urn:microsoft.com/office/officeart/2005/8/layout/radial2"/>
    <dgm:cxn modelId="{8CBA4EB5-AD0E-4D1B-B591-BEC5044EE3A1}" srcId="{035F4285-CFCE-404A-88E0-2E213EF7B068}" destId="{02C94DFB-C30B-4862-86B7-41567D554B9A}" srcOrd="0" destOrd="0" parTransId="{F2F4ADF7-F2B5-4D59-AD6B-FAA7313EF097}" sibTransId="{208F7959-C9B1-434D-B7EC-B4CC40DAF8C2}"/>
    <dgm:cxn modelId="{7730B6F0-2819-4EEE-B536-EF5A22839C31}" srcId="{107BD879-2ED0-4015-B241-4A1344ACAB15}" destId="{F4EF6D05-1992-49E7-A1E3-4652AEF965C7}" srcOrd="0" destOrd="0" parTransId="{312D481A-0A00-47CC-BD9B-6D5DC14A4539}" sibTransId="{F65F960F-277D-49E8-AEA7-C37764865E8F}"/>
    <dgm:cxn modelId="{7099AC79-8B84-42ED-A490-D98597F8DA17}" type="presOf" srcId="{7B59DAB4-FCCB-42A1-BE0C-4024D08C2C0B}" destId="{30EF4FE8-67B7-4042-919B-ADD8D0FF9B82}" srcOrd="0" destOrd="0" presId="urn:microsoft.com/office/officeart/2005/8/layout/radial2"/>
    <dgm:cxn modelId="{5F348D67-8F19-4054-9874-E742BF3DA9AD}" type="presOf" srcId="{A88D0A4E-3686-4E5D-BBF5-EED67A4E92A5}" destId="{BD6FC584-4275-47E1-8133-AF476C01EB60}" srcOrd="0" destOrd="0" presId="urn:microsoft.com/office/officeart/2005/8/layout/radial2"/>
    <dgm:cxn modelId="{9824BC24-5DAE-4BFE-9C72-C92D5FB5BC24}" srcId="{107BD879-2ED0-4015-B241-4A1344ACAB15}" destId="{035F4285-CFCE-404A-88E0-2E213EF7B068}" srcOrd="1" destOrd="0" parTransId="{F3204EFB-6B02-4D0A-B3A9-6037E9819A21}" sibTransId="{A5482809-F36C-404C-8820-D1D966D158E0}"/>
    <dgm:cxn modelId="{8B11D2F4-74F3-4C16-B788-267D15C6D92F}" type="presOf" srcId="{035F4285-CFCE-404A-88E0-2E213EF7B068}" destId="{49F24811-5339-4F71-AE34-A045A40B2DBA}" srcOrd="0" destOrd="0" presId="urn:microsoft.com/office/officeart/2005/8/layout/radial2"/>
    <dgm:cxn modelId="{ADF04B9A-BE71-4376-9E89-B19887782D41}" type="presOf" srcId="{8B0EC07C-004D-4D78-A261-E73BB96E9A2A}" destId="{C3666600-B614-47AF-AF4E-AC23C4EC25BD}" srcOrd="0" destOrd="1" presId="urn:microsoft.com/office/officeart/2005/8/layout/radial2"/>
    <dgm:cxn modelId="{2A4EBAA5-8F43-426D-9612-E51BB3D14E11}" type="presParOf" srcId="{ADB3CC2D-5A22-4768-9E64-F769B17D1134}" destId="{724FE165-B8F9-4CD4-BE2F-F4EA37C393AE}" srcOrd="0" destOrd="0" presId="urn:microsoft.com/office/officeart/2005/8/layout/radial2"/>
    <dgm:cxn modelId="{25AA525B-45DB-4559-A930-42C872E203CA}" type="presParOf" srcId="{724FE165-B8F9-4CD4-BE2F-F4EA37C393AE}" destId="{89D5A933-C7A2-4CE0-8B3A-20D90428C733}" srcOrd="0" destOrd="0" presId="urn:microsoft.com/office/officeart/2005/8/layout/radial2"/>
    <dgm:cxn modelId="{BCA1ED0B-0934-43FB-B548-B026EEDD7D1A}" type="presParOf" srcId="{89D5A933-C7A2-4CE0-8B3A-20D90428C733}" destId="{0D892250-ED33-45D3-9796-29B6C6F4E0F8}" srcOrd="0" destOrd="0" presId="urn:microsoft.com/office/officeart/2005/8/layout/radial2"/>
    <dgm:cxn modelId="{329A53E4-C75B-4DDD-B8C1-7FAE459026CC}" type="presParOf" srcId="{89D5A933-C7A2-4CE0-8B3A-20D90428C733}" destId="{392DE3F1-0ECD-4131-9B64-ACA851000368}" srcOrd="1" destOrd="0" presId="urn:microsoft.com/office/officeart/2005/8/layout/radial2"/>
    <dgm:cxn modelId="{A04A5BC7-B9CF-44BB-A361-95464F9E3228}" type="presParOf" srcId="{724FE165-B8F9-4CD4-BE2F-F4EA37C393AE}" destId="{B7A8EFA5-DAEF-43A5-B5A4-CF6B144B6077}" srcOrd="1" destOrd="0" presId="urn:microsoft.com/office/officeart/2005/8/layout/radial2"/>
    <dgm:cxn modelId="{7584305F-8BD9-405A-A467-9C17D92437A9}" type="presParOf" srcId="{724FE165-B8F9-4CD4-BE2F-F4EA37C393AE}" destId="{E2050BF1-11BC-4092-8609-5FE68D5DC0CC}" srcOrd="2" destOrd="0" presId="urn:microsoft.com/office/officeart/2005/8/layout/radial2"/>
    <dgm:cxn modelId="{A898640A-DDAD-40E6-8216-2619E2D620F7}" type="presParOf" srcId="{E2050BF1-11BC-4092-8609-5FE68D5DC0CC}" destId="{EBEE1C09-8B00-4770-A688-E319AC345E64}" srcOrd="0" destOrd="0" presId="urn:microsoft.com/office/officeart/2005/8/layout/radial2"/>
    <dgm:cxn modelId="{9FA7EAD6-E9EB-4754-ACB6-0B751FEE3792}" type="presParOf" srcId="{E2050BF1-11BC-4092-8609-5FE68D5DC0CC}" destId="{56F48965-60D3-4FAC-8D86-8BB2E1402C7C}" srcOrd="1" destOrd="0" presId="urn:microsoft.com/office/officeart/2005/8/layout/radial2"/>
    <dgm:cxn modelId="{52AEAAFC-3665-4025-B154-F960C9567FA8}" type="presParOf" srcId="{724FE165-B8F9-4CD4-BE2F-F4EA37C393AE}" destId="{2A405BAB-BE25-4242-B15A-7E4D902B2791}" srcOrd="3" destOrd="0" presId="urn:microsoft.com/office/officeart/2005/8/layout/radial2"/>
    <dgm:cxn modelId="{B2D9F1DA-FBD6-442E-AAC2-027E9642D359}" type="presParOf" srcId="{724FE165-B8F9-4CD4-BE2F-F4EA37C393AE}" destId="{8F126EF7-3FF5-4D7D-AA9F-72F38BE03EE3}" srcOrd="4" destOrd="0" presId="urn:microsoft.com/office/officeart/2005/8/layout/radial2"/>
    <dgm:cxn modelId="{A52941A1-18D4-4858-AD8C-A968C5F5E9ED}" type="presParOf" srcId="{8F126EF7-3FF5-4D7D-AA9F-72F38BE03EE3}" destId="{49F24811-5339-4F71-AE34-A045A40B2DBA}" srcOrd="0" destOrd="0" presId="urn:microsoft.com/office/officeart/2005/8/layout/radial2"/>
    <dgm:cxn modelId="{BC4C0488-F51E-4B3E-855F-9DCCD2DA5ADC}" type="presParOf" srcId="{8F126EF7-3FF5-4D7D-AA9F-72F38BE03EE3}" destId="{C3666600-B614-47AF-AF4E-AC23C4EC25BD}" srcOrd="1" destOrd="0" presId="urn:microsoft.com/office/officeart/2005/8/layout/radial2"/>
    <dgm:cxn modelId="{BE2B8BBF-004D-4592-AD80-B6093CF22B3D}" type="presParOf" srcId="{724FE165-B8F9-4CD4-BE2F-F4EA37C393AE}" destId="{3BA1AC69-47B7-444A-B6AF-86D73CD44939}" srcOrd="5" destOrd="0" presId="urn:microsoft.com/office/officeart/2005/8/layout/radial2"/>
    <dgm:cxn modelId="{81E29373-A83C-462B-8B80-47902DA34759}" type="presParOf" srcId="{724FE165-B8F9-4CD4-BE2F-F4EA37C393AE}" destId="{BBE281C7-3401-418B-92EE-C7769737764D}" srcOrd="6" destOrd="0" presId="urn:microsoft.com/office/officeart/2005/8/layout/radial2"/>
    <dgm:cxn modelId="{C27C3901-2D76-4362-AA84-34E12EFB8504}" type="presParOf" srcId="{BBE281C7-3401-418B-92EE-C7769737764D}" destId="{BD6FC584-4275-47E1-8133-AF476C01EB60}" srcOrd="0" destOrd="0" presId="urn:microsoft.com/office/officeart/2005/8/layout/radial2"/>
    <dgm:cxn modelId="{AD699872-3DA2-46C9-BD7D-28B8B94700AF}" type="presParOf" srcId="{BBE281C7-3401-418B-92EE-C7769737764D}" destId="{30EF4FE8-67B7-4042-919B-ADD8D0FF9B82}" srcOrd="1" destOrd="0" presId="urn:microsoft.com/office/officeart/2005/8/layout/radial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22C865-1569-407B-96F4-72DF24C4E01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4C1BA-2235-4C8E-AA22-59BDDDB04FA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E24C1BA-2235-4C8E-AA22-59BDDDB04FA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组合 15"/>
          <p:cNvGrpSpPr/>
          <p:nvPr/>
        </p:nvGrpSpPr>
        <p:grpSpPr bwMode="auto">
          <a:xfrm>
            <a:off x="-3175" y="4953000"/>
            <a:ext cx="9147175" cy="1911350"/>
            <a:chOff x="-3765" y="4832896"/>
            <a:chExt cx="9147765" cy="2032192"/>
          </a:xfrm>
        </p:grpSpPr>
        <p:sp>
          <p:nvSpPr>
            <p:cNvPr id="6" name="任意多边形 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任意多边形 6"/>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8" name="任意多边形 7"/>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1" name="日期占位符 29"/>
          <p:cNvSpPr>
            <a:spLocks noGrp="1"/>
          </p:cNvSpPr>
          <p:nvPr>
            <p:ph type="dt" sz="half" idx="10"/>
          </p:nvPr>
        </p:nvSpPr>
        <p:spPr/>
        <p:txBody>
          <a:bodyPr/>
          <a:lstStyle>
            <a:lvl1pPr>
              <a:defRPr>
                <a:solidFill>
                  <a:srgbClr val="FFFFFF"/>
                </a:solidFill>
              </a:defRPr>
            </a:lvl1pPr>
          </a:lstStyle>
          <a:p>
            <a:pPr>
              <a:defRPr/>
            </a:pPr>
            <a:endParaRPr lang="en-US" altLang="zh-CN"/>
          </a:p>
        </p:txBody>
      </p:sp>
      <p:sp>
        <p:nvSpPr>
          <p:cNvPr id="12" name="页脚占位符 18"/>
          <p:cNvSpPr>
            <a:spLocks noGrp="1"/>
          </p:cNvSpPr>
          <p:nvPr>
            <p:ph type="ftr" sz="quarter" idx="11"/>
          </p:nvPr>
        </p:nvSpPr>
        <p:spPr/>
        <p:txBody>
          <a:bodyPr/>
          <a:lstStyle>
            <a:lvl1pPr>
              <a:defRPr>
                <a:solidFill>
                  <a:schemeClr val="accent1">
                    <a:tint val="20000"/>
                  </a:schemeClr>
                </a:solidFill>
              </a:defRPr>
            </a:lvl1pPr>
          </a:lstStyle>
          <a:p>
            <a:pPr>
              <a:defRPr/>
            </a:pPr>
            <a:endParaRPr lang="en-US" altLang="zh-CN"/>
          </a:p>
        </p:txBody>
      </p:sp>
      <p:sp>
        <p:nvSpPr>
          <p:cNvPr id="13" name="灯片编号占位符 26"/>
          <p:cNvSpPr>
            <a:spLocks noGrp="1"/>
          </p:cNvSpPr>
          <p:nvPr>
            <p:ph type="sldNum" sz="quarter" idx="12"/>
          </p:nvPr>
        </p:nvSpPr>
        <p:spPr/>
        <p:txBody>
          <a:bodyPr/>
          <a:lstStyle>
            <a:lvl1pPr>
              <a:defRPr smtClean="0">
                <a:solidFill>
                  <a:srgbClr val="FFFFFF"/>
                </a:solidFill>
              </a:defRPr>
            </a:lvl1pPr>
          </a:lstStyle>
          <a:p>
            <a:pPr>
              <a:defRPr/>
            </a:pPr>
            <a:fld id="{4F0243DB-7D69-4550-8CDF-5446EFD8998A}"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3F4E0739-FAD7-47D6-B81D-FB2619D73556}"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324600" cy="559276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93784E28-B016-4EF6-895A-92E58A3AC9FF}"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标题 6"/>
          <p:cNvSpPr>
            <a:spLocks noGrp="1"/>
          </p:cNvSpPr>
          <p:nvPr>
            <p:ph type="title"/>
          </p:nvPr>
        </p:nvSpPr>
        <p:spPr/>
        <p:txBody>
          <a:bodyPr rtlCol="0"/>
          <a:lstStyle/>
          <a:p>
            <a:r>
              <a:rPr lang="zh-CN" altLang="en-US" smtClean="0"/>
              <a:t>单击此处编辑母版标题样式</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08C86673-596C-4578-8CF0-8F691B0360A8}"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4" name="燕尾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燕尾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6" name="日期占位符 3"/>
          <p:cNvSpPr>
            <a:spLocks noGrp="1"/>
          </p:cNvSpPr>
          <p:nvPr>
            <p:ph type="dt" sz="half" idx="10"/>
          </p:nvPr>
        </p:nvSpPr>
        <p:spPr/>
        <p:txBody>
          <a:bodyPr/>
          <a:lstStyle>
            <a:lvl1pPr>
              <a:defRPr/>
            </a:lvl1pPr>
          </a:lstStyle>
          <a:p>
            <a:pPr>
              <a:defRPr/>
            </a:pPr>
            <a:endParaRPr lang="en-US" altLang="zh-CN"/>
          </a:p>
        </p:txBody>
      </p:sp>
      <p:sp>
        <p:nvSpPr>
          <p:cNvPr id="7" name="页脚占位符 4"/>
          <p:cNvSpPr>
            <a:spLocks noGrp="1"/>
          </p:cNvSpPr>
          <p:nvPr>
            <p:ph type="ftr" sz="quarter" idx="11"/>
          </p:nvPr>
        </p:nvSpPr>
        <p:spPr/>
        <p:txBody>
          <a:bodyPr/>
          <a:lstStyle>
            <a:lvl1pPr>
              <a:defRPr/>
            </a:lvl1pPr>
          </a:lstStyle>
          <a:p>
            <a:pPr>
              <a:defRPr/>
            </a:pPr>
            <a:endParaRPr lang="en-US" altLang="zh-CN"/>
          </a:p>
        </p:txBody>
      </p:sp>
      <p:sp>
        <p:nvSpPr>
          <p:cNvPr id="8" name="灯片编号占位符 5"/>
          <p:cNvSpPr>
            <a:spLocks noGrp="1"/>
          </p:cNvSpPr>
          <p:nvPr>
            <p:ph type="sldNum" sz="quarter" idx="12"/>
          </p:nvPr>
        </p:nvSpPr>
        <p:spPr/>
        <p:txBody>
          <a:bodyPr/>
          <a:lstStyle>
            <a:lvl1pPr>
              <a:defRPr/>
            </a:lvl1pPr>
          </a:lstStyle>
          <a:p>
            <a:pPr>
              <a:defRPr/>
            </a:pPr>
            <a:fld id="{C9F7E6D4-7014-4EDE-84A7-178BA5050B7B}" type="slidenum">
              <a:rPr lang="en-US" altLang="zh-CN"/>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8" name="标题 7"/>
          <p:cNvSpPr>
            <a:spLocks noGrp="1"/>
          </p:cNvSpPr>
          <p:nvPr>
            <p:ph type="title"/>
          </p:nvPr>
        </p:nvSpPr>
        <p:spPr/>
        <p:txBody>
          <a:bodyPr rtlCol="0"/>
          <a:lstStyle/>
          <a:p>
            <a:r>
              <a:rPr lang="zh-CN" altLang="en-US" smtClean="0"/>
              <a:t>单击此处编辑母版标题样式</a:t>
            </a:r>
            <a:endParaRPr lang="en-US"/>
          </a:p>
        </p:txBody>
      </p:sp>
      <p:sp>
        <p:nvSpPr>
          <p:cNvPr id="5" name="日期占位符 4"/>
          <p:cNvSpPr>
            <a:spLocks noGrp="1"/>
          </p:cNvSpPr>
          <p:nvPr>
            <p:ph type="dt" sz="half" idx="10"/>
          </p:nvPr>
        </p:nvSpPr>
        <p:spPr/>
        <p:txBody>
          <a:bodyPr/>
          <a:lstStyle>
            <a:lvl1pPr>
              <a:defRPr/>
            </a:lvl1pPr>
          </a:lstStyle>
          <a:p>
            <a:pPr>
              <a:defRPr/>
            </a:pPr>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AA33524D-FF25-460F-89C3-EB392D4789BB}" type="slidenum">
              <a:rPr lang="en-US" altLang="zh-CN"/>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a:lvl1pPr>
          </a:lstStyle>
          <a:p>
            <a:pPr>
              <a:defRPr/>
            </a:pPr>
            <a:endParaRPr lang="en-US" altLang="zh-CN"/>
          </a:p>
        </p:txBody>
      </p:sp>
      <p:sp>
        <p:nvSpPr>
          <p:cNvPr id="8" name="页脚占位符 7"/>
          <p:cNvSpPr>
            <a:spLocks noGrp="1"/>
          </p:cNvSpPr>
          <p:nvPr>
            <p:ph type="ftr" sz="quarter" idx="11"/>
          </p:nvPr>
        </p:nvSpPr>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p:txBody>
          <a:bodyPr/>
          <a:lstStyle>
            <a:lvl1pPr>
              <a:defRPr/>
            </a:lvl1pPr>
          </a:lstStyle>
          <a:p>
            <a:pPr>
              <a:defRPr/>
            </a:pPr>
            <a:fld id="{C7F22C3A-66F3-4707-BB2C-963E6D645CF6}" type="slidenum">
              <a:rPr lang="en-US" altLang="zh-CN"/>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a:lvl1pPr>
          </a:lstStyle>
          <a:p>
            <a:pPr>
              <a:defRPr/>
            </a:pPr>
            <a:endParaRPr lang="en-US" altLang="zh-CN"/>
          </a:p>
        </p:txBody>
      </p:sp>
      <p:sp>
        <p:nvSpPr>
          <p:cNvPr id="4" name="页脚占位符 3"/>
          <p:cNvSpPr>
            <a:spLocks noGrp="1"/>
          </p:cNvSpPr>
          <p:nvPr>
            <p:ph type="ftr" sz="quarter" idx="11"/>
          </p:nvPr>
        </p:nvSpPr>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a:lvl1pPr>
          </a:lstStyle>
          <a:p>
            <a:pPr>
              <a:defRPr/>
            </a:pPr>
            <a:fld id="{B633464E-8435-43E3-B814-E18317441518}" type="slidenum">
              <a:rPr lang="en-US" altLang="zh-CN"/>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endParaRPr lang="en-US" altLang="zh-CN"/>
          </a:p>
        </p:txBody>
      </p:sp>
      <p:sp>
        <p:nvSpPr>
          <p:cNvPr id="3" name="页脚占位符 21"/>
          <p:cNvSpPr>
            <a:spLocks noGrp="1"/>
          </p:cNvSpPr>
          <p:nvPr>
            <p:ph type="ftr" sz="quarter" idx="11"/>
          </p:nvPr>
        </p:nvSpPr>
        <p:spPr/>
        <p:txBody>
          <a:bodyPr/>
          <a:lstStyle>
            <a:lvl1pPr>
              <a:defRPr/>
            </a:lvl1pPr>
          </a:lstStyle>
          <a:p>
            <a:pPr>
              <a:defRPr/>
            </a:pPr>
            <a:endParaRPr lang="en-US" altLang="zh-CN"/>
          </a:p>
        </p:txBody>
      </p:sp>
      <p:sp>
        <p:nvSpPr>
          <p:cNvPr id="4" name="灯片编号占位符 17"/>
          <p:cNvSpPr>
            <a:spLocks noGrp="1"/>
          </p:cNvSpPr>
          <p:nvPr>
            <p:ph type="sldNum" sz="quarter" idx="12"/>
          </p:nvPr>
        </p:nvSpPr>
        <p:spPr/>
        <p:txBody>
          <a:bodyPr/>
          <a:lstStyle>
            <a:lvl1pPr>
              <a:defRPr/>
            </a:lvl1pPr>
          </a:lstStyle>
          <a:p>
            <a:pPr>
              <a:defRPr/>
            </a:pPr>
            <a:fld id="{2B4A30ED-F50F-46D0-8E48-11C1D3EA6AFC}"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endParaRPr lang="zh-CN" altLang="en-US" smtClean="0"/>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DD9EF306-90EC-43EA-B707-A5004A653EBB}" type="slidenum">
              <a:rPr lang="en-US" altLang="zh-CN"/>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2">
        <a:schemeClr val="bg1"/>
      </p:bgRef>
    </p:bg>
    <p:spTree>
      <p:nvGrpSpPr>
        <p:cNvPr id="1" name=""/>
        <p:cNvGrpSpPr/>
        <p:nvPr/>
      </p:nvGrpSpPr>
      <p:grpSpPr>
        <a:xfrm>
          <a:off x="0" y="0"/>
          <a:ext cx="0" cy="0"/>
          <a:chOff x="0" y="0"/>
          <a:chExt cx="0" cy="0"/>
        </a:xfrm>
      </p:grpSpPr>
      <p:sp>
        <p:nvSpPr>
          <p:cNvPr id="5" name="任意多边形 4"/>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任意多边形 5"/>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7" name="直角三角形 6"/>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直接连接符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燕尾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文本占位符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zh-CN" altLang="en-US" smtClean="0"/>
              <a:t>单击此处编辑母版文本样式</a:t>
            </a:r>
            <a:endParaRPr lang="zh-CN" altLang="en-US" smtClean="0"/>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zh-CN" altLang="en-US" smtClean="0"/>
              <a:t>单击此处编辑母版标题样式</a:t>
            </a:r>
            <a:endParaRPr lang="en-US"/>
          </a:p>
        </p:txBody>
      </p:sp>
      <p:sp>
        <p:nvSpPr>
          <p:cNvPr id="11" name="日期占位符 4"/>
          <p:cNvSpPr>
            <a:spLocks noGrp="1"/>
          </p:cNvSpPr>
          <p:nvPr>
            <p:ph type="dt" sz="half" idx="10"/>
          </p:nvPr>
        </p:nvSpPr>
        <p:spPr/>
        <p:txBody>
          <a:bodyPr/>
          <a:lstStyle>
            <a:lvl1pPr>
              <a:defRPr>
                <a:solidFill>
                  <a:schemeClr val="tx1"/>
                </a:solidFill>
              </a:defRPr>
            </a:lvl1pPr>
          </a:lstStyle>
          <a:p>
            <a:pPr>
              <a:defRPr/>
            </a:pPr>
            <a:endParaRPr lang="en-US" altLang="zh-CN"/>
          </a:p>
        </p:txBody>
      </p:sp>
      <p:sp>
        <p:nvSpPr>
          <p:cNvPr id="12" name="页脚占位符 5"/>
          <p:cNvSpPr>
            <a:spLocks noGrp="1"/>
          </p:cNvSpPr>
          <p:nvPr>
            <p:ph type="ftr" sz="quarter" idx="11"/>
          </p:nvPr>
        </p:nvSpPr>
        <p:spPr/>
        <p:txBody>
          <a:bodyPr/>
          <a:lstStyle>
            <a:lvl1pPr>
              <a:defRPr>
                <a:solidFill>
                  <a:schemeClr val="tx1"/>
                </a:solidFill>
              </a:defRPr>
            </a:lvl1pPr>
          </a:lstStyle>
          <a:p>
            <a:pPr>
              <a:defRPr/>
            </a:pPr>
            <a:endParaRPr lang="en-US" altLang="zh-CN"/>
          </a:p>
        </p:txBody>
      </p:sp>
      <p:sp>
        <p:nvSpPr>
          <p:cNvPr id="13" name="灯片编号占位符 6"/>
          <p:cNvSpPr>
            <a:spLocks noGrp="1"/>
          </p:cNvSpPr>
          <p:nvPr>
            <p:ph type="sldNum" sz="quarter" idx="12"/>
          </p:nvPr>
        </p:nvSpPr>
        <p:spPr/>
        <p:txBody>
          <a:bodyPr/>
          <a:lstStyle>
            <a:lvl1pPr>
              <a:defRPr smtClean="0">
                <a:solidFill>
                  <a:schemeClr val="tx1"/>
                </a:solidFill>
              </a:defRPr>
            </a:lvl1pPr>
          </a:lstStyle>
          <a:p>
            <a:pPr>
              <a:defRPr/>
            </a:pPr>
            <a:fld id="{50EBC1E9-360A-4477-B880-73B9932BDFDA}" type="slidenum">
              <a:rPr lang="en-US" altLang="zh-CN"/>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任意多边形 11"/>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14" name="直角三角形 13"/>
          <p:cNvSpPr/>
          <p:nvPr/>
        </p:nvSpPr>
        <p:spPr bwMode="auto">
          <a:xfrm>
            <a:off x="-6042" y="5791253"/>
            <a:ext cx="3402314" cy="1080868"/>
          </a:xfrm>
          <a:prstGeom prst="rtTriangle">
            <a:avLst/>
          </a:prstGeom>
          <a:blipFill>
            <a:blip r:embed="rId1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zh-CN" altLang="en-US" smtClean="0"/>
              <a:t>单击此处编辑母版标题样式</a:t>
            </a:r>
            <a:endParaRPr lang="en-US"/>
          </a:p>
        </p:txBody>
      </p:sp>
      <p:sp>
        <p:nvSpPr>
          <p:cNvPr id="1033" name="文本占位符 29"/>
          <p:cNvSpPr>
            <a:spLocks noGrp="1"/>
          </p:cNvSpPr>
          <p:nvPr>
            <p:ph type="body" idx="1"/>
          </p:nvPr>
        </p:nvSpPr>
        <p:spPr bwMode="auto">
          <a:xfrm>
            <a:off x="457200" y="1481138"/>
            <a:ext cx="8229600" cy="4525962"/>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lstStyle>
          <a:p>
            <a:pPr>
              <a:defRPr/>
            </a:pPr>
            <a:endParaRPr lang="en-US" altLang="zh-CN"/>
          </a:p>
        </p:txBody>
      </p:sp>
      <p:sp>
        <p:nvSpPr>
          <p:cNvPr id="22" name="页脚占位符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lstStyle>
          <a:p>
            <a:pPr>
              <a:defRPr/>
            </a:pPr>
            <a:endParaRPr lang="en-US" altLang="zh-CN"/>
          </a:p>
        </p:txBody>
      </p:sp>
      <p:sp>
        <p:nvSpPr>
          <p:cNvPr id="18" name="灯片编号占位符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lstStyle>
          <a:p>
            <a:pPr>
              <a:defRPr/>
            </a:pPr>
            <a:fld id="{64BF132B-81C4-45A8-BEDD-2C6C79A4576B}"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p:titleStyle>
    <p:bodyStyle>
      <a:lvl1pPr marL="365125" indent="-255905"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1030"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p:txBody>
          <a:bodyPr/>
          <a:lstStyle/>
          <a:p>
            <a:pPr fontAlgn="auto">
              <a:spcAft>
                <a:spcPts val="0"/>
              </a:spcAft>
              <a:defRPr/>
            </a:pPr>
            <a:r>
              <a:rPr lang="zh-CN" altLang="en-US" sz="6600" dirty="0">
                <a:ea typeface="华文行楷" panose="02010800040101010101" pitchFamily="2" charset="-122"/>
              </a:rPr>
              <a:t>职业生涯规划课件</a:t>
            </a:r>
            <a:endParaRPr lang="zh-CN" altLang="en-US" sz="6600" dirty="0">
              <a:ea typeface="华文行楷" panose="02010800040101010101" pitchFamily="2" charset="-122"/>
            </a:endParaRPr>
          </a:p>
        </p:txBody>
      </p:sp>
      <p:sp>
        <p:nvSpPr>
          <p:cNvPr id="9219" name="副标题 5"/>
          <p:cNvSpPr>
            <a:spLocks noGrp="1"/>
          </p:cNvSpPr>
          <p:nvPr>
            <p:ph type="subTitle" idx="1"/>
          </p:nvPr>
        </p:nvSpPr>
        <p:spPr>
          <a:xfrm>
            <a:off x="685800" y="3611563"/>
            <a:ext cx="7772400" cy="1200150"/>
          </a:xfrm>
        </p:spPr>
        <p:txBody>
          <a:bodyPr/>
          <a:lstStyle/>
          <a:p>
            <a:pPr marR="0"/>
            <a:endParaRPr lang="en-US" altLang="zh-CN" dirty="0" smtClean="0"/>
          </a:p>
          <a:p>
            <a:pPr marR="0"/>
            <a:endParaRPr lang="en-US" altLang="zh-CN" dirty="0" smtClean="0"/>
          </a:p>
          <a:p>
            <a:pPr marR="0"/>
            <a:endParaRPr lang="zh-CN" altLang="en-US" sz="3200" dirty="0" smtClean="0">
              <a:latin typeface="宋体" panose="02010600030101010101" pitchFamily="2" charset="-122"/>
              <a:ea typeface="宋体" panose="02010600030101010101" pitchFamily="2" charset="-122"/>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内容占位符 1"/>
          <p:cNvSpPr>
            <a:spLocks noGrp="1"/>
          </p:cNvSpPr>
          <p:nvPr>
            <p:ph idx="1"/>
          </p:nvPr>
        </p:nvSpPr>
        <p:spPr/>
        <p:txBody>
          <a:bodyPr/>
          <a:lstStyle/>
          <a:p>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、专业定向后初次就业</a:t>
            </a:r>
            <a:endParaRPr lang="en-US" altLang="zh-CN"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、必须面对就业难的现状</a:t>
            </a:r>
            <a:endParaRPr lang="en-US" altLang="zh-CN"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、必须把个人与经济社会发展联系起来</a:t>
            </a:r>
            <a:endParaRPr lang="en-US" altLang="zh-CN"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4</a:t>
            </a:r>
            <a:r>
              <a:rPr lang="zh-CN" altLang="en-US" sz="2800" dirty="0" smtClean="0">
                <a:latin typeface="宋体" panose="02010600030101010101" pitchFamily="2" charset="-122"/>
                <a:ea typeface="宋体" panose="02010600030101010101" pitchFamily="2" charset="-122"/>
              </a:rPr>
              <a:t>、引导自己形学习的动力和终身学习的理念</a:t>
            </a:r>
            <a:endParaRPr lang="en-US" altLang="zh-CN"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5</a:t>
            </a:r>
            <a:r>
              <a:rPr lang="zh-CN" altLang="en-US" sz="2800" dirty="0" smtClean="0">
                <a:latin typeface="宋体" panose="02010600030101010101" pitchFamily="2" charset="-122"/>
                <a:ea typeface="宋体" panose="02010600030101010101" pitchFamily="2" charset="-122"/>
              </a:rPr>
              <a:t>、指导自己就业和创业</a:t>
            </a:r>
            <a:endParaRPr lang="zh-CN" altLang="en-US" sz="2800" dirty="0" smtClean="0">
              <a:latin typeface="宋体" panose="02010600030101010101" pitchFamily="2" charset="-122"/>
              <a:ea typeface="宋体" panose="02010600030101010101" pitchFamily="2" charset="-122"/>
            </a:endParaRPr>
          </a:p>
        </p:txBody>
      </p:sp>
      <p:sp>
        <p:nvSpPr>
          <p:cNvPr id="3" name="标题 2"/>
          <p:cNvSpPr>
            <a:spLocks noGrp="1"/>
          </p:cNvSpPr>
          <p:nvPr>
            <p:ph type="title"/>
          </p:nvPr>
        </p:nvSpPr>
        <p:spPr/>
        <p:txBody>
          <a:bodyPr>
            <a:normAutofit/>
          </a:bodyPr>
          <a:lstStyle/>
          <a:p>
            <a:pPr fontAlgn="auto">
              <a:spcAft>
                <a:spcPts val="0"/>
              </a:spcAft>
              <a:defRPr/>
            </a:pPr>
            <a:r>
              <a:rPr lang="zh-CN" altLang="en-US" sz="3200" dirty="0" smtClean="0">
                <a:solidFill>
                  <a:schemeClr val="hlink"/>
                </a:solidFill>
                <a:latin typeface="宋体" panose="02010600030101010101" pitchFamily="2" charset="-122"/>
                <a:ea typeface="宋体" panose="02010600030101010101" pitchFamily="2" charset="-122"/>
              </a:rPr>
              <a:t>三、中职生职业生涯规划的特点</a:t>
            </a:r>
            <a:endParaRPr lang="zh-CN" altLang="en-US" sz="3200" dirty="0">
              <a:latin typeface="宋体" panose="02010600030101010101" pitchFamily="2" charset="-122"/>
              <a:ea typeface="宋体" panose="02010600030101010101" pitchFamily="2" charset="-122"/>
            </a:endParaRPr>
          </a:p>
        </p:txBody>
      </p:sp>
      <p:pic>
        <p:nvPicPr>
          <p:cNvPr id="18436" name="图片 3" descr="banner3-1.jpg"/>
          <p:cNvPicPr>
            <a:picLocks noChangeAspect="1"/>
          </p:cNvPicPr>
          <p:nvPr/>
        </p:nvPicPr>
        <p:blipFill>
          <a:blip r:embed="rId1"/>
          <a:srcRect/>
          <a:stretch>
            <a:fillRect/>
          </a:stretch>
        </p:blipFill>
        <p:spPr bwMode="auto">
          <a:xfrm>
            <a:off x="285750" y="4143375"/>
            <a:ext cx="8366125" cy="171450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Rot="1" noChangeArrowheads="1"/>
          </p:cNvSpPr>
          <p:nvPr>
            <p:ph idx="1"/>
          </p:nvPr>
        </p:nvSpPr>
        <p:spPr/>
        <p:txBody>
          <a:bodyPr/>
          <a:lstStyle/>
          <a:p>
            <a:r>
              <a:rPr lang="zh-CN" altLang="en-US" sz="2800" dirty="0" smtClean="0">
                <a:latin typeface="宋体" panose="02010600030101010101" pitchFamily="2" charset="-122"/>
                <a:ea typeface="宋体" panose="02010600030101010101" pitchFamily="2" charset="-122"/>
              </a:rPr>
              <a:t>根据职业生涯的特点，结合自己亲人的职业生涯，畅想自己即将开始的职业生涯。  </a:t>
            </a:r>
            <a:endParaRPr lang="zh-CN" altLang="en-US" sz="2800" dirty="0" smtClean="0">
              <a:latin typeface="宋体" panose="02010600030101010101" pitchFamily="2" charset="-122"/>
              <a:ea typeface="宋体" panose="02010600030101010101" pitchFamily="2" charset="-122"/>
            </a:endParaRPr>
          </a:p>
        </p:txBody>
      </p:sp>
      <p:sp>
        <p:nvSpPr>
          <p:cNvPr id="76802" name="Rectangle 2"/>
          <p:cNvSpPr>
            <a:spLocks noGrp="1" noRot="1" noChangeArrowheads="1"/>
          </p:cNvSpPr>
          <p:nvPr>
            <p:ph type="title"/>
          </p:nvPr>
        </p:nvSpPr>
        <p:spPr/>
        <p:txBody>
          <a:bodyPr>
            <a:normAutofit/>
          </a:bodyPr>
          <a:lstStyle/>
          <a:p>
            <a:pPr fontAlgn="auto">
              <a:spcAft>
                <a:spcPts val="0"/>
              </a:spcAft>
              <a:defRPr/>
            </a:pPr>
            <a:r>
              <a:rPr lang="zh-CN" altLang="en-US" sz="4400" dirty="0"/>
              <a:t>布置作业</a:t>
            </a:r>
            <a:endParaRPr lang="zh-CN" altLang="en-US" sz="4400" dirty="0"/>
          </a:p>
        </p:txBody>
      </p:sp>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Rot="1" noChangeArrowheads="1"/>
          </p:cNvSpPr>
          <p:nvPr>
            <p:ph idx="1"/>
          </p:nvPr>
        </p:nvSpPr>
        <p:spPr>
          <a:xfrm>
            <a:off x="395288" y="1412777"/>
            <a:ext cx="8540750" cy="4194274"/>
          </a:xfrm>
        </p:spPr>
        <p:txBody>
          <a:bodyPr/>
          <a:lstStyle/>
          <a:p>
            <a:r>
              <a:rPr lang="zh-CN" altLang="en-US" sz="2800" b="1" u="sng" dirty="0" smtClean="0">
                <a:latin typeface="宋体" panose="02010600030101010101" pitchFamily="2" charset="-122"/>
                <a:ea typeface="宋体" panose="02010600030101010101" pitchFamily="2" charset="-122"/>
              </a:rPr>
              <a:t>写一写</a:t>
            </a:r>
            <a:r>
              <a:rPr lang="zh-CN" altLang="en-US" sz="2800" b="1" dirty="0" smtClean="0">
                <a:latin typeface="宋体" panose="02010600030101010101" pitchFamily="2" charset="-122"/>
                <a:ea typeface="宋体" panose="02010600030101010101" pitchFamily="2" charset="-122"/>
              </a:rPr>
              <a:t>  每个学生写出自己的职业理想</a:t>
            </a:r>
            <a:endParaRPr lang="zh-CN" altLang="en-US"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．相互交流并说出自己建立职业理想的依据是什么？</a:t>
            </a:r>
            <a:endParaRPr lang="zh-CN" altLang="en-US"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．结合每个人的特点讨论分析谁的职业理想实现的可能性更大？</a:t>
            </a:r>
            <a:endParaRPr lang="zh-CN" altLang="en-US" sz="2800" b="1" dirty="0" smtClean="0">
              <a:latin typeface="宋体" panose="02010600030101010101" pitchFamily="2" charset="-122"/>
              <a:ea typeface="宋体" panose="02010600030101010101" pitchFamily="2" charset="-122"/>
            </a:endParaRPr>
          </a:p>
        </p:txBody>
      </p:sp>
      <p:sp>
        <p:nvSpPr>
          <p:cNvPr id="32770" name="Rectangle 2"/>
          <p:cNvSpPr>
            <a:spLocks noGrp="1" noRot="1" noChangeArrowheads="1"/>
          </p:cNvSpPr>
          <p:nvPr>
            <p:ph type="title"/>
          </p:nvPr>
        </p:nvSpPr>
        <p:spPr/>
        <p:txBody>
          <a:bodyPr>
            <a:normAutofit/>
          </a:bodyPr>
          <a:lstStyle/>
          <a:p>
            <a:pPr fontAlgn="auto">
              <a:spcAft>
                <a:spcPts val="0"/>
              </a:spcAft>
              <a:defRPr/>
            </a:pPr>
            <a:r>
              <a:rPr lang="zh-CN" altLang="en-US" sz="4400" dirty="0">
                <a:solidFill>
                  <a:schemeClr val="hlink"/>
                </a:solidFill>
                <a:latin typeface="宋体" panose="02010600030101010101" pitchFamily="2" charset="-122"/>
                <a:ea typeface="宋体" panose="02010600030101010101" pitchFamily="2" charset="-122"/>
              </a:rPr>
              <a:t>第二课   职业理想的作用</a:t>
            </a:r>
            <a:endParaRPr lang="zh-CN" altLang="en-US" sz="4400" dirty="0">
              <a:solidFill>
                <a:schemeClr val="hlink"/>
              </a:solidFill>
              <a:latin typeface="宋体" panose="02010600030101010101" pitchFamily="2" charset="-122"/>
              <a:ea typeface="宋体" panose="02010600030101010101" pitchFamily="2" charset="-122"/>
            </a:endParaRPr>
          </a:p>
        </p:txBody>
      </p:sp>
      <p:pic>
        <p:nvPicPr>
          <p:cNvPr id="20484" name="图片 5" descr="16146891575.jpg"/>
          <p:cNvPicPr>
            <a:picLocks noChangeAspect="1"/>
          </p:cNvPicPr>
          <p:nvPr/>
        </p:nvPicPr>
        <p:blipFill>
          <a:blip r:embed="rId1"/>
          <a:srcRect/>
          <a:stretch>
            <a:fillRect/>
          </a:stretch>
        </p:blipFill>
        <p:spPr bwMode="auto">
          <a:xfrm>
            <a:off x="1763688" y="3645024"/>
            <a:ext cx="6145212" cy="28575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Rot="1" noChangeArrowheads="1"/>
          </p:cNvSpPr>
          <p:nvPr>
            <p:ph idx="1"/>
          </p:nvPr>
        </p:nvSpPr>
        <p:spPr>
          <a:xfrm>
            <a:off x="0" y="1428750"/>
            <a:ext cx="8715375" cy="4525963"/>
          </a:xfrm>
        </p:spPr>
        <p:txBody>
          <a:bodyPr/>
          <a:lstStyle/>
          <a:p>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职业理想</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是个人对未来职业的向往和追求。</a:t>
            </a:r>
            <a:endParaRPr lang="en-US" altLang="zh-CN"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理想</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是人们对未来事物有根据合理的想象和希望</a:t>
            </a:r>
            <a:endParaRPr lang="zh-CN" altLang="en-US" sz="2800" dirty="0" smtClean="0">
              <a:latin typeface="宋体" panose="02010600030101010101" pitchFamily="2" charset="-122"/>
              <a:ea typeface="宋体" panose="02010600030101010101" pitchFamily="2" charset="-122"/>
            </a:endParaRPr>
          </a:p>
          <a:p>
            <a:endParaRPr lang="zh-CN" altLang="en-US" b="1" dirty="0" smtClean="0"/>
          </a:p>
        </p:txBody>
      </p:sp>
      <p:sp>
        <p:nvSpPr>
          <p:cNvPr id="63490" name="Rectangle 2"/>
          <p:cNvSpPr>
            <a:spLocks noGrp="1" noRot="1" noChangeArrowheads="1"/>
          </p:cNvSpPr>
          <p:nvPr>
            <p:ph type="title"/>
          </p:nvPr>
        </p:nvSpPr>
        <p:spPr/>
        <p:txBody>
          <a:bodyPr>
            <a:normAutofit/>
          </a:bodyPr>
          <a:lstStyle/>
          <a:p>
            <a:pPr fontAlgn="auto">
              <a:spcAft>
                <a:spcPts val="0"/>
              </a:spcAft>
              <a:defRPr/>
            </a:pPr>
            <a:r>
              <a:rPr lang="zh-CN" altLang="en-US" sz="3200" dirty="0" smtClean="0">
                <a:solidFill>
                  <a:srgbClr val="EA6A00"/>
                </a:solidFill>
                <a:latin typeface="宋体" panose="02010600030101010101" pitchFamily="2" charset="-122"/>
                <a:ea typeface="宋体" panose="02010600030101010101" pitchFamily="2" charset="-122"/>
              </a:rPr>
              <a:t>一、职业理想对人生发展的作用</a:t>
            </a:r>
            <a:endParaRPr lang="zh-CN" altLang="en-US" sz="3200" dirty="0">
              <a:solidFill>
                <a:srgbClr val="EA6A00"/>
              </a:solidFill>
              <a:latin typeface="宋体" panose="02010600030101010101" pitchFamily="2" charset="-122"/>
              <a:ea typeface="宋体" panose="02010600030101010101" pitchFamily="2" charset="-122"/>
            </a:endParaRPr>
          </a:p>
        </p:txBody>
      </p:sp>
      <p:grpSp>
        <p:nvGrpSpPr>
          <p:cNvPr id="21508" name="组合 15"/>
          <p:cNvGrpSpPr/>
          <p:nvPr/>
        </p:nvGrpSpPr>
        <p:grpSpPr bwMode="auto">
          <a:xfrm>
            <a:off x="2071688" y="3286125"/>
            <a:ext cx="4143375" cy="2714625"/>
            <a:chOff x="2071670" y="3286124"/>
            <a:chExt cx="4143404" cy="2714644"/>
          </a:xfrm>
        </p:grpSpPr>
        <p:sp>
          <p:nvSpPr>
            <p:cNvPr id="6" name="流程图: 可选过程 5"/>
            <p:cNvSpPr/>
            <p:nvPr/>
          </p:nvSpPr>
          <p:spPr>
            <a:xfrm>
              <a:off x="2571735" y="4643447"/>
              <a:ext cx="3214711" cy="357189"/>
            </a:xfrm>
            <a:prstGeom prst="flowChartAlternateProcess">
              <a:avLst/>
            </a:prstGeom>
            <a:solidFill>
              <a:schemeClr val="bg2">
                <a:lumMod val="9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t>职业理想的特点</a:t>
              </a:r>
              <a:endParaRPr lang="zh-CN" altLang="en-US" b="1" dirty="0"/>
            </a:p>
          </p:txBody>
        </p:sp>
        <p:sp>
          <p:nvSpPr>
            <p:cNvPr id="7" name="流程图: 联系 6"/>
            <p:cNvSpPr/>
            <p:nvPr/>
          </p:nvSpPr>
          <p:spPr>
            <a:xfrm>
              <a:off x="3143239" y="5072075"/>
              <a:ext cx="928695" cy="928693"/>
            </a:xfrm>
            <a:prstGeom prst="flowChartConnector">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时代性</a:t>
              </a:r>
              <a:endParaRPr lang="zh-CN" altLang="en-US" dirty="0">
                <a:solidFill>
                  <a:schemeClr val="tx1"/>
                </a:solidFill>
              </a:endParaRPr>
            </a:p>
          </p:txBody>
        </p:sp>
        <p:sp>
          <p:nvSpPr>
            <p:cNvPr id="8" name="流程图: 联系 7"/>
            <p:cNvSpPr/>
            <p:nvPr/>
          </p:nvSpPr>
          <p:spPr>
            <a:xfrm>
              <a:off x="2071670" y="5072075"/>
              <a:ext cx="928693" cy="928693"/>
            </a:xfrm>
            <a:prstGeom prst="flowChartConnector">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社会性</a:t>
              </a:r>
              <a:endParaRPr lang="zh-CN" altLang="en-US" dirty="0">
                <a:solidFill>
                  <a:schemeClr val="tx1"/>
                </a:solidFill>
              </a:endParaRPr>
            </a:p>
          </p:txBody>
        </p:sp>
        <p:sp>
          <p:nvSpPr>
            <p:cNvPr id="9" name="流程图: 联系 8"/>
            <p:cNvSpPr/>
            <p:nvPr/>
          </p:nvSpPr>
          <p:spPr>
            <a:xfrm>
              <a:off x="4214810" y="5072075"/>
              <a:ext cx="928693" cy="928693"/>
            </a:xfrm>
            <a:prstGeom prst="flowChartConnector">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发展性</a:t>
              </a:r>
              <a:endParaRPr lang="zh-CN" altLang="en-US" dirty="0">
                <a:solidFill>
                  <a:schemeClr val="tx1"/>
                </a:solidFill>
              </a:endParaRPr>
            </a:p>
          </p:txBody>
        </p:sp>
        <p:sp>
          <p:nvSpPr>
            <p:cNvPr id="10" name="流程图: 联系 9"/>
            <p:cNvSpPr/>
            <p:nvPr/>
          </p:nvSpPr>
          <p:spPr>
            <a:xfrm>
              <a:off x="5286379" y="5072075"/>
              <a:ext cx="928695" cy="928693"/>
            </a:xfrm>
            <a:prstGeom prst="flowChartConnector">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个体差异性</a:t>
              </a:r>
              <a:endParaRPr lang="zh-CN" altLang="en-US" dirty="0">
                <a:solidFill>
                  <a:schemeClr val="tx1"/>
                </a:solidFill>
              </a:endParaRPr>
            </a:p>
          </p:txBody>
        </p:sp>
        <p:sp>
          <p:nvSpPr>
            <p:cNvPr id="12" name="上箭头 11"/>
            <p:cNvSpPr/>
            <p:nvPr/>
          </p:nvSpPr>
          <p:spPr>
            <a:xfrm>
              <a:off x="4857751" y="4286256"/>
              <a:ext cx="142876" cy="285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流程图: 联系 12"/>
            <p:cNvSpPr/>
            <p:nvPr/>
          </p:nvSpPr>
          <p:spPr>
            <a:xfrm>
              <a:off x="4429123" y="3286124"/>
              <a:ext cx="928695" cy="928695"/>
            </a:xfrm>
            <a:prstGeom prst="flowChartConnector">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accent5">
                      <a:lumMod val="60000"/>
                      <a:lumOff val="40000"/>
                    </a:schemeClr>
                  </a:solidFill>
                </a:rPr>
                <a:t>现实</a:t>
              </a:r>
              <a:endParaRPr lang="zh-CN" altLang="en-US" dirty="0">
                <a:solidFill>
                  <a:schemeClr val="accent5">
                    <a:lumMod val="60000"/>
                    <a:lumOff val="40000"/>
                  </a:schemeClr>
                </a:solidFill>
              </a:endParaRPr>
            </a:p>
          </p:txBody>
        </p:sp>
        <p:sp>
          <p:nvSpPr>
            <p:cNvPr id="14" name="流程图: 联系 13"/>
            <p:cNvSpPr/>
            <p:nvPr/>
          </p:nvSpPr>
          <p:spPr>
            <a:xfrm>
              <a:off x="2928926" y="3286124"/>
              <a:ext cx="928693" cy="928695"/>
            </a:xfrm>
            <a:prstGeom prst="flowChartConnector">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accent5">
                      <a:lumMod val="60000"/>
                      <a:lumOff val="40000"/>
                    </a:schemeClr>
                  </a:solidFill>
                </a:rPr>
                <a:t>具体</a:t>
              </a:r>
              <a:endParaRPr lang="zh-CN" altLang="en-US" dirty="0">
                <a:solidFill>
                  <a:schemeClr val="accent5">
                    <a:lumMod val="60000"/>
                    <a:lumOff val="40000"/>
                  </a:schemeClr>
                </a:solidFill>
              </a:endParaRPr>
            </a:p>
          </p:txBody>
        </p:sp>
        <p:sp>
          <p:nvSpPr>
            <p:cNvPr id="15" name="上箭头 14"/>
            <p:cNvSpPr/>
            <p:nvPr/>
          </p:nvSpPr>
          <p:spPr>
            <a:xfrm>
              <a:off x="3357554" y="4286256"/>
              <a:ext cx="142876" cy="285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Rot="1" noChangeArrowheads="1"/>
          </p:cNvSpPr>
          <p:nvPr>
            <p:ph idx="1"/>
          </p:nvPr>
        </p:nvSpPr>
        <p:spPr>
          <a:xfrm>
            <a:off x="457200" y="2214563"/>
            <a:ext cx="8229600" cy="3792537"/>
          </a:xfrm>
        </p:spPr>
        <p:txBody>
          <a:bodyPr/>
          <a:lstStyle/>
          <a:p>
            <a:r>
              <a:rPr lang="zh-CN" altLang="en-US" sz="2800" dirty="0" smtClean="0">
                <a:latin typeface="宋体" panose="02010600030101010101" pitchFamily="2" charset="-122"/>
                <a:ea typeface="宋体" panose="02010600030101010101" pitchFamily="2" charset="-122"/>
              </a:rPr>
              <a:t>一是提供有充足的动力</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不怕困难，积极进取。</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二是提供有持久的动力</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坚持不懈，永不放弃。</a:t>
            </a:r>
            <a:endParaRPr lang="zh-CN" altLang="en-US" sz="2800" dirty="0" smtClean="0">
              <a:latin typeface="宋体" panose="02010600030101010101" pitchFamily="2" charset="-122"/>
              <a:ea typeface="宋体" panose="02010600030101010101" pitchFamily="2" charset="-122"/>
            </a:endParaRPr>
          </a:p>
        </p:txBody>
      </p:sp>
      <p:sp>
        <p:nvSpPr>
          <p:cNvPr id="69634" name="Rectangle 2"/>
          <p:cNvSpPr>
            <a:spLocks noGrp="1" noRot="1" noChangeArrowheads="1"/>
          </p:cNvSpPr>
          <p:nvPr>
            <p:ph type="title"/>
          </p:nvPr>
        </p:nvSpPr>
        <p:spPr>
          <a:xfrm>
            <a:off x="500034" y="1142984"/>
            <a:ext cx="8229600" cy="1143000"/>
          </a:xfrm>
        </p:spPr>
        <p:txBody>
          <a:bodyPr>
            <a:normAutofit/>
          </a:bodyPr>
          <a:lstStyle/>
          <a:p>
            <a:pPr fontAlgn="auto">
              <a:spcAft>
                <a:spcPts val="0"/>
              </a:spcAft>
              <a:defRPr/>
            </a:pPr>
            <a:r>
              <a:rPr lang="zh-CN" altLang="en-US" sz="2800" dirty="0" smtClean="0">
                <a:solidFill>
                  <a:srgbClr val="EA6A00"/>
                </a:solidFill>
                <a:latin typeface="宋体" panose="02010600030101010101" pitchFamily="2" charset="-122"/>
                <a:ea typeface="宋体" panose="02010600030101010101" pitchFamily="2" charset="-122"/>
              </a:rPr>
              <a:t>职业</a:t>
            </a:r>
            <a:r>
              <a:rPr lang="zh-CN" altLang="en-US" sz="2800" dirty="0">
                <a:solidFill>
                  <a:srgbClr val="EA6A00"/>
                </a:solidFill>
                <a:latin typeface="宋体" panose="02010600030101010101" pitchFamily="2" charset="-122"/>
                <a:ea typeface="宋体" panose="02010600030101010101" pitchFamily="2" charset="-122"/>
              </a:rPr>
              <a:t>理想对个人的人生发展起什么</a:t>
            </a:r>
            <a:r>
              <a:rPr lang="zh-CN" altLang="en-US" sz="2800" dirty="0" smtClean="0">
                <a:solidFill>
                  <a:srgbClr val="EA6A00"/>
                </a:solidFill>
                <a:latin typeface="宋体" panose="02010600030101010101" pitchFamily="2" charset="-122"/>
                <a:ea typeface="宋体" panose="02010600030101010101" pitchFamily="2" charset="-122"/>
              </a:rPr>
              <a:t>作用</a:t>
            </a:r>
            <a:endParaRPr lang="zh-CN" altLang="en-US" sz="2800" dirty="0">
              <a:solidFill>
                <a:srgbClr val="EA6A00"/>
              </a:solidFill>
              <a:latin typeface="宋体" panose="02010600030101010101" pitchFamily="2" charset="-122"/>
              <a:ea typeface="宋体" panose="02010600030101010101" pitchFamily="2" charset="-122"/>
            </a:endParaRPr>
          </a:p>
        </p:txBody>
      </p:sp>
      <p:sp>
        <p:nvSpPr>
          <p:cNvPr id="6" name="Rectangle 2"/>
          <p:cNvSpPr txBox="1">
            <a:spLocks noRot="1" noChangeArrowheads="1"/>
          </p:cNvSpPr>
          <p:nvPr/>
        </p:nvSpPr>
        <p:spPr>
          <a:xfrm>
            <a:off x="642938" y="3357563"/>
            <a:ext cx="8229600" cy="1357312"/>
          </a:xfrm>
          <a:prstGeom prst="rect">
            <a:avLst/>
          </a:prstGeom>
        </p:spPr>
        <p:txBody>
          <a:bodyPr anchor="ctr">
            <a:normAutofit/>
            <a:scene3d>
              <a:camera prst="orthographicFront"/>
              <a:lightRig rig="soft" dir="t"/>
            </a:scene3d>
            <a:sp3d prstMaterial="softEdge">
              <a:bevelT w="25400" h="25400"/>
            </a:sp3d>
          </a:bodyPr>
          <a:lstStyle/>
          <a:p>
            <a:pPr eaLnBrk="1" fontAlgn="auto" hangingPunct="1">
              <a:spcAft>
                <a:spcPts val="0"/>
              </a:spcAft>
              <a:defRPr/>
            </a:pPr>
            <a:endParaRPr lang="zh-CN" altLang="en-US" sz="3200" b="1" dirty="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22533" name="图片 8" descr="79d8fd70gw1efua3xlv91j20g00bgq3o.jpg"/>
          <p:cNvPicPr>
            <a:picLocks noChangeAspect="1"/>
          </p:cNvPicPr>
          <p:nvPr/>
        </p:nvPicPr>
        <p:blipFill>
          <a:blip r:embed="rId1"/>
          <a:srcRect/>
          <a:stretch>
            <a:fillRect/>
          </a:stretch>
        </p:blipFill>
        <p:spPr bwMode="auto">
          <a:xfrm>
            <a:off x="1785938" y="3357563"/>
            <a:ext cx="5486400" cy="292417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Rot="1" noChangeArrowheads="1"/>
          </p:cNvSpPr>
          <p:nvPr>
            <p:ph idx="1"/>
          </p:nvPr>
        </p:nvSpPr>
        <p:spPr/>
        <p:txBody>
          <a:bodyPr/>
          <a:lstStyle/>
          <a:p>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职业理想是实现社会理想的基础</a:t>
            </a:r>
            <a:endParaRPr lang="en-US" altLang="zh-CN"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树立职业理想可以提高劳动者的素质</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从而解决我国结构性就业难的现状</a:t>
            </a:r>
            <a:endParaRPr lang="en-US" altLang="zh-CN"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从业者的成功是经济社会发展的动力</a:t>
            </a:r>
            <a:endParaRPr lang="zh-CN" altLang="en-US" sz="2800" b="1" dirty="0" smtClean="0">
              <a:latin typeface="宋体" panose="02010600030101010101" pitchFamily="2" charset="-122"/>
              <a:ea typeface="宋体" panose="02010600030101010101" pitchFamily="2" charset="-122"/>
            </a:endParaRPr>
          </a:p>
        </p:txBody>
      </p:sp>
      <p:sp>
        <p:nvSpPr>
          <p:cNvPr id="88068" name="Rectangle 4"/>
          <p:cNvSpPr>
            <a:spLocks noGrp="1" noRot="1" noChangeArrowheads="1"/>
          </p:cNvSpPr>
          <p:nvPr>
            <p:ph type="title"/>
          </p:nvPr>
        </p:nvSpPr>
        <p:spPr/>
        <p:txBody>
          <a:bodyPr>
            <a:normAutofit/>
          </a:bodyPr>
          <a:lstStyle/>
          <a:p>
            <a:pPr fontAlgn="auto">
              <a:spcAft>
                <a:spcPts val="0"/>
              </a:spcAft>
              <a:defRPr/>
            </a:pPr>
            <a:r>
              <a:rPr lang="zh-CN" altLang="en-US" sz="3200" dirty="0">
                <a:solidFill>
                  <a:srgbClr val="EA6A00"/>
                </a:solidFill>
                <a:latin typeface="宋体" panose="02010600030101010101" pitchFamily="2" charset="-122"/>
                <a:ea typeface="宋体" panose="02010600030101010101" pitchFamily="2" charset="-122"/>
              </a:rPr>
              <a:t>二  职业理想对社会发展所起的作用</a:t>
            </a:r>
            <a:endParaRPr lang="zh-CN" altLang="en-US" sz="3200" dirty="0">
              <a:solidFill>
                <a:srgbClr val="EA6A00"/>
              </a:solidFill>
              <a:latin typeface="宋体" panose="02010600030101010101" pitchFamily="2" charset="-122"/>
              <a:ea typeface="宋体" panose="02010600030101010101" pitchFamily="2" charset="-122"/>
            </a:endParaRPr>
          </a:p>
        </p:txBody>
      </p:sp>
      <p:sp>
        <p:nvSpPr>
          <p:cNvPr id="6" name="流程图: 可选过程 5"/>
          <p:cNvSpPr/>
          <p:nvPr/>
        </p:nvSpPr>
        <p:spPr>
          <a:xfrm>
            <a:off x="1714500" y="4572000"/>
            <a:ext cx="5643563" cy="12144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比一比：和同学们讨论社会和谐对个人职业生涯发展的好处，并说出原因，比一比，看谁说的理由充分。</a:t>
            </a:r>
            <a:endParaRPr lang="zh-CN" altLang="en-US" dirty="0"/>
          </a:p>
        </p:txBody>
      </p:sp>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Rot="1" noChangeArrowheads="1"/>
          </p:cNvSpPr>
          <p:nvPr>
            <p:ph idx="1"/>
          </p:nvPr>
        </p:nvSpPr>
        <p:spPr>
          <a:xfrm>
            <a:off x="250825" y="2276475"/>
            <a:ext cx="8540750" cy="4194175"/>
          </a:xfrm>
        </p:spPr>
        <p:txBody>
          <a:bodyPr/>
          <a:lstStyle/>
          <a:p>
            <a:pPr>
              <a:buFont typeface="Wingdings" panose="05000000000000000000" pitchFamily="2" charset="2"/>
              <a:buNone/>
            </a:pP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职业生涯规划一定要务实，符合个人实际。</a:t>
            </a:r>
            <a:endParaRPr lang="zh-CN" altLang="en-US" sz="2800" dirty="0" smtClean="0">
              <a:latin typeface="宋体" panose="02010600030101010101" pitchFamily="2" charset="-122"/>
              <a:ea typeface="宋体" panose="02010600030101010101" pitchFamily="2" charset="-122"/>
            </a:endParaRPr>
          </a:p>
          <a:p>
            <a:pPr>
              <a:buFont typeface="Wingdings" panose="05000000000000000000" pitchFamily="2" charset="2"/>
              <a:buNone/>
            </a:pPr>
            <a:endParaRPr lang="zh-CN" altLang="en-US" sz="2800" dirty="0" smtClean="0">
              <a:latin typeface="宋体" panose="02010600030101010101" pitchFamily="2" charset="-122"/>
              <a:ea typeface="宋体" panose="02010600030101010101" pitchFamily="2" charset="-122"/>
            </a:endParaRPr>
          </a:p>
          <a:p>
            <a:pPr>
              <a:buFont typeface="Wingdings" panose="05000000000000000000" pitchFamily="2" charset="2"/>
              <a:buNone/>
            </a:pP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职业规划的过程是提高自己的过程。</a:t>
            </a:r>
            <a:endParaRPr lang="zh-CN" altLang="en-US" sz="2800" dirty="0" smtClean="0">
              <a:latin typeface="宋体" panose="02010600030101010101" pitchFamily="2" charset="-122"/>
              <a:ea typeface="宋体" panose="02010600030101010101" pitchFamily="2" charset="-122"/>
            </a:endParaRPr>
          </a:p>
        </p:txBody>
      </p:sp>
      <p:sp>
        <p:nvSpPr>
          <p:cNvPr id="113666" name="Rectangle 2"/>
          <p:cNvSpPr>
            <a:spLocks noGrp="1" noRot="1" noChangeArrowheads="1"/>
          </p:cNvSpPr>
          <p:nvPr>
            <p:ph type="title"/>
          </p:nvPr>
        </p:nvSpPr>
        <p:spPr>
          <a:xfrm>
            <a:off x="323850" y="765175"/>
            <a:ext cx="8540750" cy="1143000"/>
          </a:xfrm>
        </p:spPr>
        <p:txBody>
          <a:bodyPr/>
          <a:lstStyle/>
          <a:p>
            <a:pPr fontAlgn="auto">
              <a:spcAft>
                <a:spcPts val="0"/>
              </a:spcAft>
              <a:defRPr/>
            </a:pPr>
            <a:r>
              <a:rPr lang="en-US" altLang="zh-CN" dirty="0">
                <a:solidFill>
                  <a:srgbClr val="EA6A00"/>
                </a:solidFill>
              </a:rPr>
              <a:t> </a:t>
            </a:r>
            <a:r>
              <a:rPr lang="zh-CN" altLang="en-US" sz="3200" dirty="0" smtClean="0">
                <a:solidFill>
                  <a:srgbClr val="EA6A00"/>
                </a:solidFill>
                <a:latin typeface="宋体" panose="02010600030101010101" pitchFamily="2" charset="-122"/>
                <a:ea typeface="宋体" panose="02010600030101010101" pitchFamily="2" charset="-122"/>
              </a:rPr>
              <a:t>三、职业</a:t>
            </a:r>
            <a:r>
              <a:rPr lang="zh-CN" altLang="en-US" sz="3200" dirty="0">
                <a:solidFill>
                  <a:srgbClr val="EA6A00"/>
                </a:solidFill>
                <a:latin typeface="宋体" panose="02010600030101010101" pitchFamily="2" charset="-122"/>
                <a:ea typeface="宋体" panose="02010600030101010101" pitchFamily="2" charset="-122"/>
              </a:rPr>
              <a:t>理想的</a:t>
            </a:r>
            <a:r>
              <a:rPr lang="zh-CN" altLang="en-US" sz="3200" dirty="0" smtClean="0">
                <a:solidFill>
                  <a:srgbClr val="EA6A00"/>
                </a:solidFill>
                <a:latin typeface="宋体" panose="02010600030101010101" pitchFamily="2" charset="-122"/>
                <a:ea typeface="宋体" panose="02010600030101010101" pitchFamily="2" charset="-122"/>
              </a:rPr>
              <a:t>实现的条件</a:t>
            </a:r>
            <a:endParaRPr lang="zh-CN" altLang="en-US" sz="3200" dirty="0">
              <a:solidFill>
                <a:srgbClr val="EA6A00"/>
              </a:solidFill>
              <a:latin typeface="宋体" panose="02010600030101010101" pitchFamily="2" charset="-122"/>
              <a:ea typeface="宋体" panose="02010600030101010101" pitchFamily="2" charset="-122"/>
            </a:endParaRPr>
          </a:p>
        </p:txBody>
      </p:sp>
      <p:pic>
        <p:nvPicPr>
          <p:cNvPr id="4" name="图片 3" descr="20120619_135722.jpg"/>
          <p:cNvPicPr>
            <a:picLocks noChangeAspect="1"/>
          </p:cNvPicPr>
          <p:nvPr/>
        </p:nvPicPr>
        <p:blipFill>
          <a:blip r:embed="rId1"/>
          <a:stretch>
            <a:fillRect/>
          </a:stretch>
        </p:blipFill>
        <p:spPr>
          <a:xfrm>
            <a:off x="2921000" y="4193704"/>
            <a:ext cx="6223000" cy="2664296"/>
          </a:xfrm>
          <a:prstGeom prst="rect">
            <a:avLst/>
          </a:prstGeom>
        </p:spPr>
      </p:pic>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Rot="1" noChangeArrowheads="1"/>
          </p:cNvSpPr>
          <p:nvPr>
            <p:ph idx="1"/>
          </p:nvPr>
        </p:nvSpPr>
        <p:spPr/>
        <p:txBody>
          <a:bodyPr/>
          <a:lstStyle/>
          <a:p>
            <a:r>
              <a:rPr lang="zh-CN" altLang="en-US" sz="2800" dirty="0" smtClean="0">
                <a:latin typeface="宋体" panose="02010600030101010101" pitchFamily="2" charset="-122"/>
                <a:ea typeface="宋体" panose="02010600030101010101" pitchFamily="2" charset="-122"/>
              </a:rPr>
              <a:t>同是我们职业学校的学生</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为什么有的学生每天学习很认真</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利用一切机会锻炼自己提高自己，而有的学生每天上课就昏昏欲睡</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说话吵闹</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看课外书</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无所事事呢</a:t>
            </a:r>
            <a:r>
              <a:rPr lang="en-US" altLang="zh-CN"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对照自己分析上述现象的产生原因，试着找找解决方法。</a:t>
            </a:r>
            <a:endParaRPr lang="zh-CN" altLang="en-US" sz="2800" dirty="0" smtClean="0">
              <a:latin typeface="宋体" panose="02010600030101010101" pitchFamily="2" charset="-122"/>
              <a:ea typeface="宋体" panose="02010600030101010101" pitchFamily="2" charset="-122"/>
            </a:endParaRPr>
          </a:p>
        </p:txBody>
      </p:sp>
      <p:sp>
        <p:nvSpPr>
          <p:cNvPr id="74754" name="Rectangle 2"/>
          <p:cNvSpPr>
            <a:spLocks noGrp="1" noRot="1" noChangeArrowheads="1"/>
          </p:cNvSpPr>
          <p:nvPr>
            <p:ph type="title"/>
          </p:nvPr>
        </p:nvSpPr>
        <p:spPr/>
        <p:txBody>
          <a:bodyPr>
            <a:normAutofit/>
          </a:bodyPr>
          <a:lstStyle/>
          <a:p>
            <a:pPr fontAlgn="auto">
              <a:spcAft>
                <a:spcPts val="0"/>
              </a:spcAft>
              <a:defRPr/>
            </a:pPr>
            <a:r>
              <a:rPr lang="zh-CN" altLang="en-US" sz="4400" dirty="0"/>
              <a:t>课后作业</a:t>
            </a:r>
            <a:endParaRPr lang="zh-CN" altLang="en-US" sz="4400" dirty="0"/>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4"/>
          <p:cNvSpPr>
            <a:spLocks noGrp="1"/>
          </p:cNvSpPr>
          <p:nvPr>
            <p:ph idx="1"/>
          </p:nvPr>
        </p:nvSpPr>
        <p:spPr>
          <a:xfrm>
            <a:off x="467544" y="2204864"/>
            <a:ext cx="8229600" cy="2592288"/>
          </a:xfrm>
        </p:spPr>
        <p:txBody>
          <a:bodyPr/>
          <a:lstStyle/>
          <a:p>
            <a:r>
              <a:rPr lang="zh-CN" altLang="en-US" sz="2800" dirty="0" smtClean="0">
                <a:latin typeface="宋体" panose="02010600030101010101" pitchFamily="2" charset="-122"/>
                <a:ea typeface="宋体" panose="02010600030101010101" pitchFamily="2" charset="-122"/>
              </a:rPr>
              <a:t>教学重点：</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、发展职业生涯要从所学专业起步</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、发展职业生涯要立足于本人实际</a:t>
            </a:r>
            <a:endParaRPr lang="en-US" altLang="zh-CN"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、发展职业生涯要善于把握机遇</a:t>
            </a:r>
            <a:endParaRPr lang="zh-CN" altLang="en-US" sz="2800" dirty="0" smtClean="0">
              <a:latin typeface="宋体" panose="02010600030101010101" pitchFamily="2" charset="-122"/>
              <a:ea typeface="宋体" panose="02010600030101010101" pitchFamily="2" charset="-122"/>
            </a:endParaRPr>
          </a:p>
          <a:p>
            <a:endParaRPr lang="zh-CN" altLang="en-US" dirty="0" smtClean="0"/>
          </a:p>
        </p:txBody>
      </p:sp>
      <p:sp>
        <p:nvSpPr>
          <p:cNvPr id="120836" name="Rectangle 4"/>
          <p:cNvSpPr>
            <a:spLocks noGrp="1" noRot="1" noChangeArrowheads="1"/>
          </p:cNvSpPr>
          <p:nvPr>
            <p:ph type="title"/>
          </p:nvPr>
        </p:nvSpPr>
        <p:spPr>
          <a:xfrm>
            <a:off x="395536" y="404664"/>
            <a:ext cx="8229600" cy="1584176"/>
          </a:xfrm>
          <a:solidFill>
            <a:schemeClr val="bg1"/>
          </a:solidFill>
          <a:ln>
            <a:solidFill>
              <a:schemeClr val="bg1"/>
            </a:solidFill>
          </a:ln>
        </p:spPr>
        <p:txBody>
          <a:bodyPr>
            <a:normAutofit fontScale="90000"/>
          </a:bodyPr>
          <a:lstStyle/>
          <a:p>
            <a:pPr fontAlgn="auto">
              <a:spcAft>
                <a:spcPts val="0"/>
              </a:spcAft>
              <a:defRPr/>
            </a:pPr>
            <a:br>
              <a:rPr lang="en-US" altLang="zh-CN" sz="4000" dirty="0"/>
            </a:br>
            <a:br>
              <a:rPr lang="en-US" altLang="zh-CN" sz="4000" dirty="0"/>
            </a:br>
            <a:br>
              <a:rPr lang="en-US" altLang="zh-CN" sz="4000" dirty="0"/>
            </a:br>
            <a:r>
              <a:rPr lang="zh-CN" altLang="en-US" sz="4900" dirty="0" smtClean="0">
                <a:solidFill>
                  <a:schemeClr val="accent3">
                    <a:lumMod val="60000"/>
                    <a:lumOff val="40000"/>
                  </a:schemeClr>
                </a:solidFill>
                <a:latin typeface="宋体" panose="02010600030101010101" pitchFamily="2" charset="-122"/>
                <a:ea typeface="宋体" panose="02010600030101010101" pitchFamily="2" charset="-122"/>
              </a:rPr>
              <a:t>第二单元：职业生涯发展条件与机遇</a:t>
            </a:r>
            <a:br>
              <a:rPr lang="en-US" altLang="zh-CN" sz="4000" dirty="0"/>
            </a:br>
            <a:br>
              <a:rPr lang="en-US" altLang="zh-CN" sz="4000" dirty="0"/>
            </a:br>
            <a:br>
              <a:rPr lang="en-US" altLang="zh-CN" sz="4000" dirty="0"/>
            </a:br>
            <a:endParaRPr lang="zh-CN" altLang="en-US" sz="4900" dirty="0">
              <a:solidFill>
                <a:srgbClr val="EA6A00"/>
              </a:solidFill>
              <a:latin typeface="宋体" panose="02010600030101010101" pitchFamily="2" charset="-122"/>
              <a:ea typeface="宋体" panose="02010600030101010101" pitchFamily="2" charset="-122"/>
            </a:endParaRPr>
          </a:p>
        </p:txBody>
      </p:sp>
    </p:spTree>
  </p:cSld>
  <p:clrMapOvr>
    <a:masterClrMapping/>
  </p:clrMapOvr>
  <p:transition>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Rot="1" noChangeArrowheads="1"/>
          </p:cNvSpPr>
          <p:nvPr>
            <p:ph idx="1"/>
          </p:nvPr>
        </p:nvSpPr>
        <p:spPr>
          <a:xfrm>
            <a:off x="457200" y="2143125"/>
            <a:ext cx="8229600" cy="3863975"/>
          </a:xfrm>
        </p:spPr>
        <p:txBody>
          <a:bodyPr/>
          <a:lstStyle/>
          <a:p>
            <a:pPr>
              <a:buFont typeface="Wingdings" panose="05000000000000000000" pitchFamily="2" charset="2"/>
              <a:buNone/>
            </a:pPr>
            <a:r>
              <a:rPr lang="en-US" altLang="zh-CN" dirty="0" smtClean="0"/>
              <a:t>  </a:t>
            </a:r>
            <a:endParaRPr lang="en-US" altLang="zh-CN" dirty="0" smtClean="0"/>
          </a:p>
          <a:p>
            <a:pPr>
              <a:buFont typeface="Wingdings" panose="05000000000000000000" pitchFamily="2" charset="2"/>
              <a:buNone/>
            </a:pPr>
            <a:endParaRPr lang="en-US" altLang="zh-CN" dirty="0" smtClean="0"/>
          </a:p>
          <a:p>
            <a:pPr>
              <a:buFont typeface="Wingdings" panose="05000000000000000000" pitchFamily="2" charset="2"/>
              <a:buNone/>
            </a:pPr>
            <a:endParaRPr lang="en-US" altLang="zh-CN" dirty="0" smtClean="0"/>
          </a:p>
          <a:p>
            <a:pPr>
              <a:buFont typeface="Wingdings" panose="05000000000000000000" pitchFamily="2" charset="2"/>
              <a:buNone/>
            </a:pPr>
            <a:r>
              <a:rPr lang="en-US" altLang="zh-CN" sz="28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你对所学的专业了解多少？</a:t>
            </a:r>
            <a:endParaRPr lang="zh-CN" altLang="en-US" sz="2800" dirty="0" smtClean="0">
              <a:latin typeface="宋体" panose="02010600030101010101" pitchFamily="2" charset="-122"/>
              <a:ea typeface="宋体" panose="02010600030101010101" pitchFamily="2" charset="-122"/>
            </a:endParaRPr>
          </a:p>
          <a:p>
            <a:pPr>
              <a:buFont typeface="Wingdings" panose="05000000000000000000" pitchFamily="2" charset="2"/>
              <a:buNone/>
            </a:pPr>
            <a:endParaRPr lang="zh-CN" altLang="en-US" sz="2800" dirty="0" smtClean="0">
              <a:latin typeface="宋体" panose="02010600030101010101" pitchFamily="2" charset="-122"/>
              <a:ea typeface="宋体" panose="02010600030101010101" pitchFamily="2" charset="-122"/>
            </a:endParaRPr>
          </a:p>
          <a:p>
            <a:pPr>
              <a:buFont typeface="Wingdings" panose="05000000000000000000" pitchFamily="2" charset="2"/>
              <a:buNone/>
            </a:pPr>
            <a:r>
              <a:rPr lang="zh-CN" altLang="en-US" sz="2800" dirty="0" smtClean="0">
                <a:latin typeface="宋体" panose="02010600030101010101" pitchFamily="2" charset="-122"/>
                <a:ea typeface="宋体" panose="02010600030101010101" pitchFamily="2" charset="-122"/>
              </a:rPr>
              <a:t>（我们主要会学习些什么课程，以后出来我们可以做什么，我们需要取得些什么职业资格证书）</a:t>
            </a:r>
            <a:endParaRPr lang="zh-CN" altLang="en-US" sz="2800" dirty="0" smtClean="0">
              <a:latin typeface="宋体" panose="02010600030101010101" pitchFamily="2" charset="-122"/>
              <a:ea typeface="宋体" panose="02010600030101010101" pitchFamily="2" charset="-122"/>
            </a:endParaRPr>
          </a:p>
          <a:p>
            <a:endParaRPr lang="en-US" altLang="zh-CN" sz="2800" dirty="0" smtClean="0"/>
          </a:p>
        </p:txBody>
      </p:sp>
      <p:sp>
        <p:nvSpPr>
          <p:cNvPr id="128002" name="Rectangle 2"/>
          <p:cNvSpPr>
            <a:spLocks noGrp="1" noRot="1" noChangeArrowheads="1"/>
          </p:cNvSpPr>
          <p:nvPr>
            <p:ph type="title"/>
          </p:nvPr>
        </p:nvSpPr>
        <p:spPr/>
        <p:txBody>
          <a:bodyPr>
            <a:normAutofit fontScale="90000"/>
          </a:bodyPr>
          <a:lstStyle/>
          <a:p>
            <a:pPr fontAlgn="auto">
              <a:spcAft>
                <a:spcPts val="0"/>
              </a:spcAft>
              <a:defRPr/>
            </a:pPr>
            <a:br>
              <a:rPr lang="en-US" altLang="zh-CN" dirty="0" smtClean="0"/>
            </a:br>
            <a:br>
              <a:rPr lang="en-US" altLang="zh-CN" dirty="0" smtClean="0"/>
            </a:br>
            <a:br>
              <a:rPr lang="en-US" altLang="zh-CN" dirty="0" smtClean="0"/>
            </a:br>
            <a:br>
              <a:rPr lang="en-US" altLang="zh-CN" dirty="0" smtClean="0"/>
            </a:br>
            <a:br>
              <a:rPr lang="en-US" altLang="zh-CN" dirty="0" smtClean="0"/>
            </a:br>
            <a:br>
              <a:rPr lang="en-US" altLang="zh-CN" dirty="0" smtClean="0"/>
            </a:br>
            <a:br>
              <a:rPr lang="en-US" altLang="zh-CN" dirty="0" smtClean="0"/>
            </a:br>
            <a:br>
              <a:rPr lang="en-US" altLang="zh-CN" dirty="0" smtClean="0"/>
            </a:br>
            <a:r>
              <a:rPr lang="zh-CN" altLang="en-US" sz="3100" dirty="0" smtClean="0"/>
              <a:t>提问</a:t>
            </a:r>
            <a:r>
              <a:rPr lang="zh-CN" altLang="en-US" sz="3100" dirty="0"/>
              <a:t>：</a:t>
            </a:r>
            <a:endParaRPr lang="zh-CN" altLang="en-US" sz="3100" dirty="0"/>
          </a:p>
        </p:txBody>
      </p:sp>
      <p:sp>
        <p:nvSpPr>
          <p:cNvPr id="27652" name="TextBox 6"/>
          <p:cNvSpPr txBox="1">
            <a:spLocks noChangeArrowheads="1"/>
          </p:cNvSpPr>
          <p:nvPr/>
        </p:nvSpPr>
        <p:spPr bwMode="auto">
          <a:xfrm>
            <a:off x="642938" y="285750"/>
            <a:ext cx="7286625" cy="1446550"/>
          </a:xfrm>
          <a:prstGeom prst="rect">
            <a:avLst/>
          </a:prstGeom>
          <a:noFill/>
          <a:ln w="9525">
            <a:noFill/>
            <a:miter lim="800000"/>
          </a:ln>
        </p:spPr>
        <p:txBody>
          <a:bodyPr>
            <a:spAutoFit/>
          </a:bodyPr>
          <a:lstStyle/>
          <a:p>
            <a:r>
              <a:rPr lang="zh-CN" altLang="en-US" sz="4400" b="1" dirty="0">
                <a:solidFill>
                  <a:schemeClr val="accent3">
                    <a:lumMod val="60000"/>
                    <a:lumOff val="40000"/>
                  </a:schemeClr>
                </a:solidFill>
                <a:effectLst>
                  <a:outerShdw blurRad="38100" dist="38100" dir="2700000" algn="tl">
                    <a:srgbClr val="000000">
                      <a:alpha val="43137"/>
                    </a:srgbClr>
                  </a:outerShdw>
                </a:effectLst>
                <a:latin typeface="宋体" panose="02010600030101010101" pitchFamily="2" charset="-122"/>
              </a:rPr>
              <a:t>第一课 </a:t>
            </a:r>
            <a:r>
              <a:rPr lang="zh-CN" altLang="en-US" sz="4400" b="1" dirty="0" smtClean="0">
                <a:solidFill>
                  <a:schemeClr val="accent3">
                    <a:lumMod val="60000"/>
                    <a:lumOff val="40000"/>
                  </a:schemeClr>
                </a:solidFill>
                <a:effectLst>
                  <a:outerShdw blurRad="38100" dist="38100" dir="2700000" algn="tl">
                    <a:srgbClr val="000000">
                      <a:alpha val="43137"/>
                    </a:srgbClr>
                  </a:outerShdw>
                </a:effectLst>
                <a:latin typeface="宋体" panose="02010600030101010101" pitchFamily="2" charset="-122"/>
              </a:rPr>
              <a:t> 发展</a:t>
            </a:r>
            <a:r>
              <a:rPr lang="zh-CN" altLang="en-US" sz="4400" b="1" dirty="0">
                <a:solidFill>
                  <a:schemeClr val="accent3">
                    <a:lumMod val="60000"/>
                    <a:lumOff val="40000"/>
                  </a:schemeClr>
                </a:solidFill>
                <a:effectLst>
                  <a:outerShdw blurRad="38100" dist="38100" dir="2700000" algn="tl">
                    <a:srgbClr val="000000">
                      <a:alpha val="43137"/>
                    </a:srgbClr>
                  </a:outerShdw>
                </a:effectLst>
                <a:latin typeface="宋体" panose="02010600030101010101" pitchFamily="2" charset="-122"/>
              </a:rPr>
              <a:t>职业生涯要从所学专业起步</a:t>
            </a:r>
            <a:endParaRPr lang="zh-CN" altLang="en-US" sz="4400" b="1" dirty="0">
              <a:solidFill>
                <a:schemeClr val="accent3">
                  <a:lumMod val="60000"/>
                  <a:lumOff val="40000"/>
                </a:schemeClr>
              </a:solidFill>
              <a:effectLst>
                <a:outerShdw blurRad="38100" dist="38100" dir="2700000" algn="tl">
                  <a:srgbClr val="000000">
                    <a:alpha val="43137"/>
                  </a:srgbClr>
                </a:outerShdw>
              </a:effectLst>
              <a:latin typeface="宋体" panose="02010600030101010101" pitchFamily="2" charset="-122"/>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Rot="1" noChangeArrowheads="1"/>
          </p:cNvSpPr>
          <p:nvPr>
            <p:ph idx="1"/>
          </p:nvPr>
        </p:nvSpPr>
        <p:spPr>
          <a:xfrm>
            <a:off x="457200" y="2857500"/>
            <a:ext cx="8229600" cy="3149600"/>
          </a:xfrm>
        </p:spPr>
        <p:txBody>
          <a:bodyPr/>
          <a:lstStyle/>
          <a:p>
            <a:r>
              <a:rPr lang="zh-CN" altLang="en-US" sz="2800" dirty="0" smtClean="0">
                <a:latin typeface="宋体" panose="02010600030101010101" pitchFamily="2" charset="-122"/>
                <a:ea typeface="宋体" panose="02010600030101010101" pitchFamily="2" charset="-122"/>
              </a:rPr>
              <a:t>教学重点：</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、面向未来的职业生涯规划</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、职业理想的作用</a:t>
            </a:r>
            <a:endParaRPr lang="zh-CN" altLang="en-US" sz="2800" dirty="0" smtClean="0">
              <a:latin typeface="宋体" panose="02010600030101010101" pitchFamily="2" charset="-122"/>
              <a:ea typeface="宋体" panose="02010600030101010101" pitchFamily="2" charset="-122"/>
            </a:endParaRPr>
          </a:p>
          <a:p>
            <a:endParaRPr lang="en-US" altLang="zh-CN" dirty="0" smtClean="0"/>
          </a:p>
        </p:txBody>
      </p:sp>
      <p:sp>
        <p:nvSpPr>
          <p:cNvPr id="3074" name="Rectangle 2"/>
          <p:cNvSpPr>
            <a:spLocks noGrp="1" noRot="1" noChangeArrowheads="1"/>
          </p:cNvSpPr>
          <p:nvPr>
            <p:ph type="title"/>
          </p:nvPr>
        </p:nvSpPr>
        <p:spPr>
          <a:xfrm>
            <a:off x="714348" y="0"/>
            <a:ext cx="8429652" cy="2132856"/>
          </a:xfrm>
        </p:spPr>
        <p:txBody>
          <a:bodyPr>
            <a:normAutofit fontScale="90000"/>
          </a:bodyPr>
          <a:lstStyle/>
          <a:p>
            <a:pPr fontAlgn="auto">
              <a:spcAft>
                <a:spcPts val="0"/>
              </a:spcAft>
              <a:defRPr/>
            </a:pPr>
            <a:br>
              <a:rPr lang="en-US" altLang="zh-CN" sz="6600" dirty="0" smtClean="0">
                <a:solidFill>
                  <a:schemeClr val="hlink"/>
                </a:solidFill>
                <a:ea typeface="华文行楷" panose="02010800040101010101" pitchFamily="2" charset="-122"/>
              </a:rPr>
            </a:br>
            <a:r>
              <a:rPr lang="zh-CN" altLang="en-US" sz="4900" dirty="0" smtClean="0">
                <a:solidFill>
                  <a:schemeClr val="hlink"/>
                </a:solidFill>
                <a:latin typeface="宋体" panose="02010600030101010101" pitchFamily="2" charset="-122"/>
                <a:ea typeface="宋体" panose="02010600030101010101" pitchFamily="2" charset="-122"/>
              </a:rPr>
              <a:t>第一单元  </a:t>
            </a:r>
            <a:br>
              <a:rPr lang="en-US" altLang="zh-CN" sz="4900" dirty="0" smtClean="0">
                <a:solidFill>
                  <a:schemeClr val="hlink"/>
                </a:solidFill>
                <a:latin typeface="宋体" panose="02010600030101010101" pitchFamily="2" charset="-122"/>
                <a:ea typeface="宋体" panose="02010600030101010101" pitchFamily="2" charset="-122"/>
              </a:rPr>
            </a:br>
            <a:r>
              <a:rPr lang="zh-CN" altLang="en-US" sz="4900" dirty="0" smtClean="0">
                <a:solidFill>
                  <a:schemeClr val="hlink"/>
                </a:solidFill>
                <a:latin typeface="宋体" panose="02010600030101010101" pitchFamily="2" charset="-122"/>
                <a:ea typeface="宋体" panose="02010600030101010101" pitchFamily="2" charset="-122"/>
              </a:rPr>
              <a:t>职业生涯规划与职业理想</a:t>
            </a:r>
            <a:endParaRPr lang="zh-CN" altLang="en-US" sz="4900" dirty="0">
              <a:solidFill>
                <a:schemeClr val="hlink"/>
              </a:solidFill>
              <a:latin typeface="宋体" panose="02010600030101010101" pitchFamily="2" charset="-122"/>
              <a:ea typeface="宋体" panose="02010600030101010101" pitchFamily="2" charset="-122"/>
            </a:endParaRPr>
          </a:p>
        </p:txBody>
      </p:sp>
      <p:pic>
        <p:nvPicPr>
          <p:cNvPr id="10244" name="图片 6" descr="2014111150086109.jpg"/>
          <p:cNvPicPr>
            <a:picLocks noChangeAspect="1"/>
          </p:cNvPicPr>
          <p:nvPr/>
        </p:nvPicPr>
        <p:blipFill>
          <a:blip r:embed="rId1"/>
          <a:srcRect/>
          <a:stretch>
            <a:fillRect/>
          </a:stretch>
        </p:blipFill>
        <p:spPr bwMode="auto">
          <a:xfrm>
            <a:off x="4381500" y="4000500"/>
            <a:ext cx="4762500" cy="28575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Rot="1" noChangeArrowheads="1"/>
          </p:cNvSpPr>
          <p:nvPr>
            <p:ph idx="1"/>
          </p:nvPr>
        </p:nvSpPr>
        <p:spPr>
          <a:xfrm>
            <a:off x="500063" y="1500188"/>
            <a:ext cx="8229600" cy="4525962"/>
          </a:xfrm>
        </p:spPr>
        <p:txBody>
          <a:bodyPr/>
          <a:lstStyle/>
          <a:p>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、专业设置的特点</a:t>
            </a:r>
            <a:endParaRPr lang="en-US" altLang="zh-CN" sz="2800" dirty="0" smtClean="0">
              <a:latin typeface="宋体" panose="02010600030101010101" pitchFamily="2" charset="-122"/>
              <a:ea typeface="宋体" panose="02010600030101010101" pitchFamily="2" charset="-122"/>
            </a:endParaRPr>
          </a:p>
          <a:p>
            <a:endParaRPr lang="zh-CN" altLang="en-US" dirty="0" smtClean="0"/>
          </a:p>
          <a:p>
            <a:endParaRPr lang="zh-CN" altLang="en-US" dirty="0" smtClean="0"/>
          </a:p>
        </p:txBody>
      </p:sp>
      <p:sp>
        <p:nvSpPr>
          <p:cNvPr id="129026" name="Rectangle 2"/>
          <p:cNvSpPr>
            <a:spLocks noGrp="1" noRot="1" noChangeArrowheads="1"/>
          </p:cNvSpPr>
          <p:nvPr>
            <p:ph type="title"/>
          </p:nvPr>
        </p:nvSpPr>
        <p:spPr/>
        <p:txBody>
          <a:bodyPr>
            <a:normAutofit/>
          </a:bodyPr>
          <a:lstStyle/>
          <a:p>
            <a:pPr fontAlgn="auto">
              <a:spcAft>
                <a:spcPts val="0"/>
              </a:spcAft>
              <a:defRPr/>
            </a:pPr>
            <a:r>
              <a:rPr lang="zh-CN" altLang="en-US" sz="3200" dirty="0" smtClean="0">
                <a:solidFill>
                  <a:srgbClr val="EA6A00"/>
                </a:solidFill>
                <a:latin typeface="宋体" panose="02010600030101010101" pitchFamily="2" charset="-122"/>
                <a:ea typeface="宋体" panose="02010600030101010101" pitchFamily="2" charset="-122"/>
              </a:rPr>
              <a:t>一、专业</a:t>
            </a:r>
            <a:r>
              <a:rPr lang="zh-CN" altLang="en-US" sz="3200" dirty="0">
                <a:solidFill>
                  <a:srgbClr val="EA6A00"/>
                </a:solidFill>
                <a:latin typeface="宋体" panose="02010600030101010101" pitchFamily="2" charset="-122"/>
                <a:ea typeface="宋体" panose="02010600030101010101" pitchFamily="2" charset="-122"/>
              </a:rPr>
              <a:t>和专业对应的职业群</a:t>
            </a:r>
            <a:endParaRPr lang="zh-CN" altLang="en-US" sz="3200" dirty="0">
              <a:solidFill>
                <a:srgbClr val="EA6A00"/>
              </a:solidFill>
              <a:latin typeface="宋体" panose="02010600030101010101" pitchFamily="2" charset="-122"/>
              <a:ea typeface="宋体" panose="02010600030101010101" pitchFamily="2" charset="-122"/>
            </a:endParaRPr>
          </a:p>
        </p:txBody>
      </p:sp>
      <p:grpSp>
        <p:nvGrpSpPr>
          <p:cNvPr id="28676" name="组合 11"/>
          <p:cNvGrpSpPr/>
          <p:nvPr/>
        </p:nvGrpSpPr>
        <p:grpSpPr bwMode="auto">
          <a:xfrm>
            <a:off x="1214438" y="3571875"/>
            <a:ext cx="5786437" cy="1500188"/>
            <a:chOff x="1214414" y="3571876"/>
            <a:chExt cx="5786478" cy="1500198"/>
          </a:xfrm>
        </p:grpSpPr>
        <p:sp>
          <p:nvSpPr>
            <p:cNvPr id="6" name="流程图: 可选过程 5"/>
            <p:cNvSpPr/>
            <p:nvPr/>
          </p:nvSpPr>
          <p:spPr>
            <a:xfrm>
              <a:off x="1214414" y="3571876"/>
              <a:ext cx="1571636" cy="714380"/>
            </a:xfrm>
            <a:prstGeom prst="flowChartAlternateProcess">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专业大类</a:t>
              </a:r>
              <a:endParaRPr lang="zh-CN" altLang="en-US" dirty="0">
                <a:solidFill>
                  <a:schemeClr val="tx1"/>
                </a:solidFill>
              </a:endParaRPr>
            </a:p>
          </p:txBody>
        </p:sp>
        <p:sp>
          <p:nvSpPr>
            <p:cNvPr id="7" name="流程图: 可选过程 6"/>
            <p:cNvSpPr/>
            <p:nvPr/>
          </p:nvSpPr>
          <p:spPr>
            <a:xfrm>
              <a:off x="5286380" y="3571876"/>
              <a:ext cx="1571636" cy="714380"/>
            </a:xfrm>
            <a:prstGeom prst="flowChartAlternateProcess">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专门化方向</a:t>
              </a:r>
              <a:endParaRPr lang="zh-CN" altLang="en-US" dirty="0">
                <a:solidFill>
                  <a:schemeClr val="tx1"/>
                </a:solidFill>
              </a:endParaRPr>
            </a:p>
          </p:txBody>
        </p:sp>
        <p:sp>
          <p:nvSpPr>
            <p:cNvPr id="8" name="流程图: 可选过程 7"/>
            <p:cNvSpPr/>
            <p:nvPr/>
          </p:nvSpPr>
          <p:spPr>
            <a:xfrm>
              <a:off x="3286116" y="3571876"/>
              <a:ext cx="1571636" cy="714380"/>
            </a:xfrm>
            <a:prstGeom prst="flowChartAlternateProcess">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专业</a:t>
              </a:r>
              <a:endParaRPr lang="zh-CN" altLang="en-US" dirty="0">
                <a:solidFill>
                  <a:schemeClr val="tx1"/>
                </a:solidFill>
              </a:endParaRPr>
            </a:p>
          </p:txBody>
        </p:sp>
        <p:sp>
          <p:nvSpPr>
            <p:cNvPr id="9" name="燕尾形 8"/>
            <p:cNvSpPr/>
            <p:nvPr/>
          </p:nvSpPr>
          <p:spPr>
            <a:xfrm>
              <a:off x="2928926" y="3857628"/>
              <a:ext cx="214314" cy="714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0" name="燕尾形 9"/>
            <p:cNvSpPr/>
            <p:nvPr/>
          </p:nvSpPr>
          <p:spPr>
            <a:xfrm>
              <a:off x="5000628" y="3929066"/>
              <a:ext cx="214315" cy="714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1" name="五边形 10"/>
            <p:cNvSpPr/>
            <p:nvPr/>
          </p:nvSpPr>
          <p:spPr>
            <a:xfrm>
              <a:off x="1214414" y="4572008"/>
              <a:ext cx="5786478" cy="500066"/>
            </a:xfrm>
            <a:prstGeom prst="homePlat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宽</a:t>
              </a:r>
              <a:r>
                <a:rPr lang="en-US" altLang="zh-CN" dirty="0">
                  <a:solidFill>
                    <a:schemeClr val="tx1"/>
                  </a:solidFill>
                </a:rPr>
                <a:t>——</a:t>
              </a:r>
              <a:r>
                <a:rPr lang="zh-CN" altLang="en-US" dirty="0">
                  <a:solidFill>
                    <a:schemeClr val="tx1"/>
                  </a:solidFill>
                </a:rPr>
                <a:t>窄</a:t>
              </a:r>
              <a:endParaRPr lang="zh-CN" altLang="en-US" dirty="0">
                <a:solidFill>
                  <a:schemeClr val="tx1"/>
                </a:solidFill>
              </a:endParaRP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内容占位符 1"/>
          <p:cNvSpPr>
            <a:spLocks noGrp="1"/>
          </p:cNvSpPr>
          <p:nvPr>
            <p:ph idx="1"/>
          </p:nvPr>
        </p:nvSpPr>
        <p:spPr/>
        <p:txBody>
          <a:bodyPr/>
          <a:lstStyle/>
          <a:p>
            <a:r>
              <a:rPr lang="en-US" altLang="zh-CN" sz="2800" b="1" dirty="0" smtClean="0">
                <a:solidFill>
                  <a:schemeClr val="accent3">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2</a:t>
            </a:r>
            <a:r>
              <a:rPr lang="zh-CN" altLang="en-US" sz="2800" b="1" dirty="0" smtClean="0">
                <a:solidFill>
                  <a:schemeClr val="accent3">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、中职生面对的两类职业群</a:t>
            </a:r>
            <a:endParaRPr lang="en-US" altLang="zh-CN" sz="2800" b="1" dirty="0" smtClean="0">
              <a:solidFill>
                <a:schemeClr val="accent3">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适合中职生横向发展的职业群</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适合中职生纵向发展的职业群</a:t>
            </a:r>
            <a:endParaRPr lang="zh-CN" altLang="en-US" sz="2800" dirty="0" smtClean="0">
              <a:latin typeface="宋体" panose="02010600030101010101" pitchFamily="2" charset="-122"/>
              <a:ea typeface="宋体" panose="02010600030101010101" pitchFamily="2" charset="-122"/>
            </a:endParaRPr>
          </a:p>
        </p:txBody>
      </p:sp>
      <p:sp>
        <p:nvSpPr>
          <p:cNvPr id="3" name="标题 2"/>
          <p:cNvSpPr>
            <a:spLocks noGrp="1"/>
          </p:cNvSpPr>
          <p:nvPr>
            <p:ph type="title"/>
          </p:nvPr>
        </p:nvSpPr>
        <p:spPr/>
        <p:txBody>
          <a:bodyPr/>
          <a:lstStyle/>
          <a:p>
            <a:pPr fontAlgn="auto">
              <a:spcAft>
                <a:spcPts val="0"/>
              </a:spcAft>
              <a:defRPr/>
            </a:pPr>
            <a:endParaRPr lang="zh-CN" altLang="en-US"/>
          </a:p>
        </p:txBody>
      </p:sp>
      <p:pic>
        <p:nvPicPr>
          <p:cNvPr id="29700" name="图片 3" descr="bki-20140624222915-521343155.jpg"/>
          <p:cNvPicPr>
            <a:picLocks noChangeAspect="1"/>
          </p:cNvPicPr>
          <p:nvPr/>
        </p:nvPicPr>
        <p:blipFill>
          <a:blip r:embed="rId1"/>
          <a:srcRect/>
          <a:stretch>
            <a:fillRect/>
          </a:stretch>
        </p:blipFill>
        <p:spPr bwMode="auto">
          <a:xfrm>
            <a:off x="1214438" y="3786188"/>
            <a:ext cx="4929187" cy="23574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Rot="1" noChangeArrowheads="1"/>
          </p:cNvSpPr>
          <p:nvPr>
            <p:ph type="title"/>
          </p:nvPr>
        </p:nvSpPr>
        <p:spPr/>
        <p:txBody>
          <a:bodyPr>
            <a:normAutofit fontScale="90000"/>
          </a:bodyPr>
          <a:lstStyle/>
          <a:p>
            <a:pPr fontAlgn="auto">
              <a:spcAft>
                <a:spcPts val="0"/>
              </a:spcAft>
              <a:defRPr/>
            </a:pPr>
            <a:br>
              <a:rPr lang="en-US" altLang="zh-CN" sz="4000" dirty="0"/>
            </a:br>
            <a:br>
              <a:rPr lang="en-US" altLang="zh-CN" sz="4000" dirty="0"/>
            </a:br>
            <a:br>
              <a:rPr lang="en-US" altLang="zh-CN" sz="4000" dirty="0"/>
            </a:br>
            <a:r>
              <a:rPr lang="zh-CN" altLang="en-US" sz="3600" dirty="0" smtClean="0">
                <a:solidFill>
                  <a:srgbClr val="EA6A00"/>
                </a:solidFill>
                <a:latin typeface="宋体" panose="02010600030101010101" pitchFamily="2" charset="-122"/>
                <a:ea typeface="宋体" panose="02010600030101010101" pitchFamily="2" charset="-122"/>
              </a:rPr>
              <a:t>二</a:t>
            </a:r>
            <a:r>
              <a:rPr lang="zh-CN" altLang="en-US" sz="3600" dirty="0">
                <a:solidFill>
                  <a:srgbClr val="EA6A00"/>
                </a:solidFill>
                <a:latin typeface="宋体" panose="02010600030101010101" pitchFamily="2" charset="-122"/>
                <a:ea typeface="宋体" panose="02010600030101010101" pitchFamily="2" charset="-122"/>
              </a:rPr>
              <a:t>、素质是成功的基础</a:t>
            </a:r>
            <a:r>
              <a:rPr lang="en-US" altLang="zh-CN" sz="3600" dirty="0" smtClean="0">
                <a:solidFill>
                  <a:srgbClr val="EA6A00"/>
                </a:solidFill>
                <a:latin typeface="宋体" panose="02010600030101010101" pitchFamily="2" charset="-122"/>
                <a:ea typeface="宋体" panose="02010600030101010101" pitchFamily="2" charset="-122"/>
              </a:rPr>
              <a:t>---</a:t>
            </a:r>
            <a:r>
              <a:rPr lang="zh-CN" altLang="en-US" sz="3600" dirty="0">
                <a:solidFill>
                  <a:srgbClr val="EA6A00"/>
                </a:solidFill>
                <a:latin typeface="宋体" panose="02010600030101010101" pitchFamily="2" charset="-122"/>
                <a:ea typeface="宋体" panose="02010600030101010101" pitchFamily="2" charset="-122"/>
              </a:rPr>
              <a:t>职业对</a:t>
            </a:r>
            <a:r>
              <a:rPr lang="zh-CN" altLang="en-US" sz="3600" dirty="0" smtClean="0">
                <a:solidFill>
                  <a:srgbClr val="EA6A00"/>
                </a:solidFill>
                <a:latin typeface="宋体" panose="02010600030101010101" pitchFamily="2" charset="-122"/>
                <a:ea typeface="宋体" panose="02010600030101010101" pitchFamily="2" charset="-122"/>
              </a:rPr>
              <a:t>从业者</a:t>
            </a:r>
            <a:r>
              <a:rPr lang="zh-CN" altLang="en-US" sz="3600" dirty="0">
                <a:solidFill>
                  <a:srgbClr val="EA6A00"/>
                </a:solidFill>
                <a:latin typeface="宋体" panose="02010600030101010101" pitchFamily="2" charset="-122"/>
                <a:ea typeface="宋体" panose="02010600030101010101" pitchFamily="2" charset="-122"/>
              </a:rPr>
              <a:t>的素质</a:t>
            </a:r>
            <a:r>
              <a:rPr lang="zh-CN" altLang="en-US" sz="3600" dirty="0" smtClean="0">
                <a:solidFill>
                  <a:srgbClr val="EA6A00"/>
                </a:solidFill>
                <a:latin typeface="宋体" panose="02010600030101010101" pitchFamily="2" charset="-122"/>
                <a:ea typeface="宋体" panose="02010600030101010101" pitchFamily="2" charset="-122"/>
              </a:rPr>
              <a:t>要求</a:t>
            </a:r>
            <a:br>
              <a:rPr lang="en-US" altLang="zh-CN" sz="4000" dirty="0" smtClean="0">
                <a:solidFill>
                  <a:srgbClr val="EA6A00"/>
                </a:solidFill>
              </a:rPr>
            </a:br>
            <a:endParaRPr lang="zh-CN" altLang="en-US" sz="4000" dirty="0">
              <a:solidFill>
                <a:srgbClr val="EA6A00"/>
              </a:solidFill>
            </a:endParaRPr>
          </a:p>
        </p:txBody>
      </p:sp>
      <p:grpSp>
        <p:nvGrpSpPr>
          <p:cNvPr id="30723" name="组合 16"/>
          <p:cNvGrpSpPr/>
          <p:nvPr/>
        </p:nvGrpSpPr>
        <p:grpSpPr bwMode="auto">
          <a:xfrm>
            <a:off x="714375" y="2070100"/>
            <a:ext cx="7500938" cy="3930650"/>
            <a:chOff x="714348" y="2070096"/>
            <a:chExt cx="7500990" cy="3930672"/>
          </a:xfrm>
        </p:grpSpPr>
        <p:sp>
          <p:nvSpPr>
            <p:cNvPr id="10" name="椭圆 9"/>
            <p:cNvSpPr/>
            <p:nvPr/>
          </p:nvSpPr>
          <p:spPr>
            <a:xfrm>
              <a:off x="3346441" y="2070096"/>
              <a:ext cx="2214578" cy="1000131"/>
            </a:xfrm>
            <a:prstGeom prst="ellips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思想道德素质</a:t>
              </a:r>
              <a:endParaRPr lang="zh-CN" altLang="en-US" dirty="0"/>
            </a:p>
          </p:txBody>
        </p:sp>
        <p:grpSp>
          <p:nvGrpSpPr>
            <p:cNvPr id="30725" name="组合 15"/>
            <p:cNvGrpSpPr/>
            <p:nvPr/>
          </p:nvGrpSpPr>
          <p:grpSpPr bwMode="auto">
            <a:xfrm>
              <a:off x="714348" y="3143248"/>
              <a:ext cx="7500990" cy="2857520"/>
              <a:chOff x="714348" y="3143248"/>
              <a:chExt cx="7500990" cy="2857520"/>
            </a:xfrm>
          </p:grpSpPr>
          <p:sp>
            <p:nvSpPr>
              <p:cNvPr id="6" name="十字箭头 5"/>
              <p:cNvSpPr/>
              <p:nvPr/>
            </p:nvSpPr>
            <p:spPr>
              <a:xfrm>
                <a:off x="3071802" y="3143252"/>
                <a:ext cx="2786081" cy="1785948"/>
              </a:xfrm>
              <a:prstGeom prst="quadArrow">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职业素质的构成</a:t>
                </a:r>
                <a:endParaRPr lang="zh-CN" altLang="en-US" dirty="0"/>
              </a:p>
            </p:txBody>
          </p:sp>
          <p:sp>
            <p:nvSpPr>
              <p:cNvPr id="13" name="椭圆 12"/>
              <p:cNvSpPr/>
              <p:nvPr/>
            </p:nvSpPr>
            <p:spPr>
              <a:xfrm>
                <a:off x="3428992" y="5000637"/>
                <a:ext cx="2214578" cy="1000131"/>
              </a:xfrm>
              <a:prstGeom prst="ellips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专业素质</a:t>
                </a:r>
                <a:endParaRPr lang="zh-CN" altLang="en-US" dirty="0"/>
              </a:p>
            </p:txBody>
          </p:sp>
          <p:sp>
            <p:nvSpPr>
              <p:cNvPr id="14" name="椭圆 13"/>
              <p:cNvSpPr/>
              <p:nvPr/>
            </p:nvSpPr>
            <p:spPr>
              <a:xfrm>
                <a:off x="714348" y="3571879"/>
                <a:ext cx="2214578" cy="1000131"/>
              </a:xfrm>
              <a:prstGeom prst="ellips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身体心理素质</a:t>
                </a:r>
                <a:endParaRPr lang="zh-CN" altLang="en-US" dirty="0"/>
              </a:p>
            </p:txBody>
          </p:sp>
          <p:sp>
            <p:nvSpPr>
              <p:cNvPr id="15" name="椭圆 14"/>
              <p:cNvSpPr/>
              <p:nvPr/>
            </p:nvSpPr>
            <p:spPr>
              <a:xfrm>
                <a:off x="6000760" y="3500442"/>
                <a:ext cx="2214578" cy="1000131"/>
              </a:xfrm>
              <a:prstGeom prst="ellips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科学文化素质</a:t>
                </a:r>
                <a:endParaRPr lang="zh-CN" altLang="en-US" dirty="0"/>
              </a:p>
            </p:txBody>
          </p:sp>
        </p:grpSp>
      </p:gr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Rot="1" noChangeArrowheads="1"/>
          </p:cNvSpPr>
          <p:nvPr>
            <p:ph idx="1"/>
          </p:nvPr>
        </p:nvSpPr>
        <p:spPr>
          <a:xfrm>
            <a:off x="457200" y="1481138"/>
            <a:ext cx="8229600" cy="3388022"/>
          </a:xfrm>
        </p:spPr>
        <p:txBody>
          <a:bodyPr/>
          <a:lstStyle/>
          <a:p>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、职业资格</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职业资格是对将要从事某一职业的劳动者所必备的学识、技术和能力的基本要求，它包括从业资格和执业资格。</a:t>
            </a:r>
            <a:endParaRPr lang="en-US" altLang="zh-CN" sz="2800" dirty="0" smtClean="0">
              <a:latin typeface="宋体" panose="02010600030101010101" pitchFamily="2" charset="-122"/>
              <a:ea typeface="宋体" panose="02010600030101010101" pitchFamily="2" charset="-122"/>
            </a:endParaRPr>
          </a:p>
          <a:p>
            <a:endParaRPr lang="zh-CN" altLang="en-US" sz="2800" dirty="0" smtClean="0">
              <a:latin typeface="宋体" panose="02010600030101010101" pitchFamily="2" charset="-122"/>
              <a:ea typeface="宋体" panose="02010600030101010101" pitchFamily="2" charset="-122"/>
            </a:endParaRPr>
          </a:p>
        </p:txBody>
      </p:sp>
      <p:sp>
        <p:nvSpPr>
          <p:cNvPr id="139266" name="Rectangle 2"/>
          <p:cNvSpPr>
            <a:spLocks noGrp="1" noRot="1" noChangeArrowheads="1"/>
          </p:cNvSpPr>
          <p:nvPr>
            <p:ph type="title"/>
          </p:nvPr>
        </p:nvSpPr>
        <p:spPr/>
        <p:txBody>
          <a:bodyPr>
            <a:normAutofit/>
          </a:bodyPr>
          <a:lstStyle/>
          <a:p>
            <a:pPr fontAlgn="auto">
              <a:spcAft>
                <a:spcPts val="0"/>
              </a:spcAft>
              <a:defRPr/>
            </a:pPr>
            <a:r>
              <a:rPr lang="zh-CN" altLang="en-US" sz="3200" dirty="0">
                <a:solidFill>
                  <a:srgbClr val="EA6A00"/>
                </a:solidFill>
                <a:latin typeface="宋体" panose="02010600030101010101" pitchFamily="2" charset="-122"/>
                <a:ea typeface="宋体" panose="02010600030101010101" pitchFamily="2" charset="-122"/>
              </a:rPr>
              <a:t>三、职场通行证</a:t>
            </a:r>
            <a:r>
              <a:rPr lang="en-US" altLang="zh-CN" sz="3200" dirty="0">
                <a:solidFill>
                  <a:srgbClr val="EA6A00"/>
                </a:solidFill>
                <a:latin typeface="宋体" panose="02010600030101010101" pitchFamily="2" charset="-122"/>
                <a:ea typeface="宋体" panose="02010600030101010101" pitchFamily="2" charset="-122"/>
              </a:rPr>
              <a:t>------</a:t>
            </a:r>
            <a:r>
              <a:rPr lang="zh-CN" altLang="en-US" sz="3200" dirty="0">
                <a:solidFill>
                  <a:srgbClr val="EA6A00"/>
                </a:solidFill>
                <a:latin typeface="宋体" panose="02010600030101010101" pitchFamily="2" charset="-122"/>
                <a:ea typeface="宋体" panose="02010600030101010101" pitchFamily="2" charset="-122"/>
              </a:rPr>
              <a:t>职业</a:t>
            </a:r>
            <a:r>
              <a:rPr lang="zh-CN" altLang="en-US" sz="3200" dirty="0" smtClean="0">
                <a:solidFill>
                  <a:srgbClr val="EA6A00"/>
                </a:solidFill>
                <a:latin typeface="宋体" panose="02010600030101010101" pitchFamily="2" charset="-122"/>
                <a:ea typeface="宋体" panose="02010600030101010101" pitchFamily="2" charset="-122"/>
              </a:rPr>
              <a:t>资格与</a:t>
            </a:r>
            <a:r>
              <a:rPr lang="zh-CN" altLang="en-US" sz="3200" dirty="0">
                <a:solidFill>
                  <a:srgbClr val="EA6A00"/>
                </a:solidFill>
                <a:latin typeface="宋体" panose="02010600030101010101" pitchFamily="2" charset="-122"/>
                <a:ea typeface="宋体" panose="02010600030101010101" pitchFamily="2" charset="-122"/>
              </a:rPr>
              <a:t>职业生涯发展</a:t>
            </a:r>
            <a:endParaRPr lang="zh-CN" altLang="en-US" sz="3200" dirty="0">
              <a:solidFill>
                <a:srgbClr val="EA6A00"/>
              </a:solidFill>
              <a:latin typeface="宋体" panose="02010600030101010101" pitchFamily="2" charset="-122"/>
              <a:ea typeface="宋体" panose="02010600030101010101" pitchFamily="2" charset="-122"/>
            </a:endParaRPr>
          </a:p>
        </p:txBody>
      </p:sp>
      <p:pic>
        <p:nvPicPr>
          <p:cNvPr id="7" name="图片 6" descr="eca86b86f0c61591b02808.jpg"/>
          <p:cNvPicPr>
            <a:picLocks noChangeAspect="1"/>
          </p:cNvPicPr>
          <p:nvPr/>
        </p:nvPicPr>
        <p:blipFill>
          <a:blip r:embed="rId1"/>
          <a:stretch>
            <a:fillRect/>
          </a:stretch>
        </p:blipFill>
        <p:spPr>
          <a:xfrm>
            <a:off x="1907704" y="3501008"/>
            <a:ext cx="5400600" cy="2809875"/>
          </a:xfrm>
          <a:prstGeom prst="rect">
            <a:avLst/>
          </a:prstGeom>
        </p:spPr>
      </p:pic>
    </p:spTree>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476672"/>
            <a:ext cx="8229600" cy="5530428"/>
          </a:xfrm>
        </p:spPr>
        <p:txBody>
          <a:bodyPr/>
          <a:lstStyle/>
          <a:p>
            <a:pPr>
              <a:buNone/>
            </a:pP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、职业资格证书</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职业资格证书能证明持证者具有从事某一职业所必备的学识、技术和能力。</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三类职业资格证书</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）以技能为主的职业资格证书</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）专业技术人员职业资格证书</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）公务员职业资格证书</a:t>
            </a:r>
            <a:endParaRPr lang="en-US" altLang="zh-CN" sz="2800" dirty="0" smtClean="0">
              <a:latin typeface="宋体" panose="02010600030101010101" pitchFamily="2" charset="-122"/>
              <a:ea typeface="宋体" panose="02010600030101010101" pitchFamily="2" charset="-122"/>
            </a:endParaRPr>
          </a:p>
          <a:p>
            <a:endParaRPr lang="en-US" altLang="zh-CN" sz="2400" dirty="0" smtClean="0">
              <a:latin typeface="宋体" panose="02010600030101010101" pitchFamily="2" charset="-122"/>
              <a:ea typeface="宋体" panose="02010600030101010101" pitchFamily="2" charset="-122"/>
            </a:endParaRPr>
          </a:p>
          <a:p>
            <a:endParaRPr lang="en-US" altLang="zh-CN" sz="2400" dirty="0" smtClean="0">
              <a:latin typeface="宋体" panose="02010600030101010101" pitchFamily="2" charset="-122"/>
              <a:ea typeface="宋体" panose="02010600030101010101" pitchFamily="2" charset="-122"/>
            </a:endParaRPr>
          </a:p>
          <a:p>
            <a:endParaRPr lang="en-US" altLang="zh-CN" sz="2400" dirty="0" smtClean="0">
              <a:latin typeface="宋体" panose="02010600030101010101" pitchFamily="2" charset="-122"/>
              <a:ea typeface="宋体" panose="02010600030101010101" pitchFamily="2" charset="-122"/>
            </a:endParaRPr>
          </a:p>
          <a:p>
            <a:endParaRPr lang="zh-CN" altLang="en-US" dirty="0"/>
          </a:p>
        </p:txBody>
      </p:sp>
      <p:pic>
        <p:nvPicPr>
          <p:cNvPr id="5" name="图片 4" descr="1187224_20137231420489.jpg"/>
          <p:cNvPicPr>
            <a:picLocks noChangeAspect="1"/>
          </p:cNvPicPr>
          <p:nvPr/>
        </p:nvPicPr>
        <p:blipFill>
          <a:blip r:embed="rId1"/>
          <a:stretch>
            <a:fillRect/>
          </a:stretch>
        </p:blipFill>
        <p:spPr>
          <a:xfrm>
            <a:off x="6084168" y="1497368"/>
            <a:ext cx="3059832" cy="5360632"/>
          </a:xfrm>
          <a:prstGeom prst="rect">
            <a:avLst/>
          </a:prstGeom>
        </p:spPr>
      </p:pic>
      <p:pic>
        <p:nvPicPr>
          <p:cNvPr id="6" name="图片 5" descr="W020140821395697150995.jpg"/>
          <p:cNvPicPr>
            <a:picLocks noChangeAspect="1"/>
          </p:cNvPicPr>
          <p:nvPr/>
        </p:nvPicPr>
        <p:blipFill>
          <a:blip r:embed="rId2"/>
          <a:stretch>
            <a:fillRect/>
          </a:stretch>
        </p:blipFill>
        <p:spPr>
          <a:xfrm>
            <a:off x="899592" y="3789040"/>
            <a:ext cx="4464496" cy="2304256"/>
          </a:xfrm>
          <a:prstGeom prst="rect">
            <a:avLst/>
          </a:prstGeom>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692696"/>
            <a:ext cx="7920880" cy="1815882"/>
          </a:xfrm>
          <a:prstGeom prst="rect">
            <a:avLst/>
          </a:prstGeom>
        </p:spPr>
        <p:txBody>
          <a:bodyPr wrap="square">
            <a:spAutoFit/>
          </a:bodyPr>
          <a:lstStyle/>
          <a:p>
            <a:pPr>
              <a:buNone/>
            </a:pPr>
            <a:r>
              <a:rPr lang="en-US" altLang="zh-CN" sz="2800" dirty="0" smtClean="0">
                <a:latin typeface="宋体" panose="02010600030101010101" pitchFamily="2" charset="-122"/>
              </a:rPr>
              <a:t>3</a:t>
            </a:r>
            <a:r>
              <a:rPr lang="zh-CN" altLang="en-US" sz="2800" dirty="0" smtClean="0">
                <a:latin typeface="宋体" panose="02010600030101010101" pitchFamily="2" charset="-122"/>
              </a:rPr>
              <a:t>、职业资格与职业生涯发展的关系</a:t>
            </a:r>
            <a:endParaRPr lang="en-US" altLang="zh-CN" sz="2800" dirty="0" smtClean="0">
              <a:latin typeface="宋体" panose="02010600030101010101" pitchFamily="2" charset="-122"/>
            </a:endParaRPr>
          </a:p>
          <a:p>
            <a:pPr>
              <a:buNone/>
            </a:pPr>
            <a:endParaRPr lang="zh-CN" altLang="en-US" sz="2800" dirty="0" smtClean="0">
              <a:latin typeface="宋体" panose="02010600030101010101" pitchFamily="2" charset="-122"/>
            </a:endParaRPr>
          </a:p>
          <a:p>
            <a:r>
              <a:rPr lang="zh-CN" altLang="en-US" sz="2800" dirty="0" smtClean="0">
                <a:latin typeface="宋体" panose="02010600030101010101" pitchFamily="2" charset="-122"/>
              </a:rPr>
              <a:t>职业资格是职业生涯发展的前提和基础。</a:t>
            </a:r>
            <a:endParaRPr lang="zh-CN" altLang="en-US" sz="2800" dirty="0" smtClean="0">
              <a:latin typeface="宋体" panose="02010600030101010101" pitchFamily="2" charset="-122"/>
            </a:endParaRPr>
          </a:p>
          <a:p>
            <a:r>
              <a:rPr lang="zh-CN" altLang="en-US" sz="2800" dirty="0" smtClean="0">
                <a:latin typeface="宋体" panose="02010600030101010101" pitchFamily="2" charset="-122"/>
              </a:rPr>
              <a:t>职业资格是促进职业生涯不断发展的重要条件。</a:t>
            </a:r>
            <a:endParaRPr lang="zh-CN" altLang="en-US" sz="2800" dirty="0" smtClean="0">
              <a:latin typeface="宋体" panose="02010600030101010101" pitchFamily="2" charset="-122"/>
            </a:endParaRPr>
          </a:p>
        </p:txBody>
      </p:sp>
      <p:pic>
        <p:nvPicPr>
          <p:cNvPr id="5" name="图片 4" descr="t0132dccb2eee68aea6.jpg"/>
          <p:cNvPicPr>
            <a:picLocks noChangeAspect="1"/>
          </p:cNvPicPr>
          <p:nvPr/>
        </p:nvPicPr>
        <p:blipFill>
          <a:blip r:embed="rId1"/>
          <a:stretch>
            <a:fillRect/>
          </a:stretch>
        </p:blipFill>
        <p:spPr>
          <a:xfrm>
            <a:off x="3491880" y="2564904"/>
            <a:ext cx="5040560" cy="3914835"/>
          </a:xfrm>
          <a:prstGeom prst="rect">
            <a:avLst/>
          </a:prstGeom>
        </p:spPr>
      </p:pic>
    </p:spTree>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Rot="1" noChangeArrowheads="1"/>
          </p:cNvSpPr>
          <p:nvPr>
            <p:ph idx="1"/>
          </p:nvPr>
        </p:nvSpPr>
        <p:spPr/>
        <p:txBody>
          <a:bodyPr/>
          <a:lstStyle/>
          <a:p>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、我的专业有前途</a:t>
            </a:r>
            <a:endParaRPr lang="en-US" altLang="zh-CN"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、认识自我、实现自我</a:t>
            </a:r>
            <a:endParaRPr lang="zh-CN" altLang="en-US" sz="2800" dirty="0" smtClean="0">
              <a:latin typeface="宋体" panose="02010600030101010101" pitchFamily="2" charset="-122"/>
              <a:ea typeface="宋体" panose="02010600030101010101" pitchFamily="2" charset="-122"/>
            </a:endParaRPr>
          </a:p>
        </p:txBody>
      </p:sp>
      <p:sp>
        <p:nvSpPr>
          <p:cNvPr id="140290" name="Rectangle 2"/>
          <p:cNvSpPr>
            <a:spLocks noGrp="1" noRot="1" noChangeArrowheads="1"/>
          </p:cNvSpPr>
          <p:nvPr>
            <p:ph type="title"/>
          </p:nvPr>
        </p:nvSpPr>
        <p:spPr/>
        <p:txBody>
          <a:bodyPr>
            <a:normAutofit/>
          </a:bodyPr>
          <a:lstStyle/>
          <a:p>
            <a:pPr fontAlgn="auto">
              <a:spcAft>
                <a:spcPts val="0"/>
              </a:spcAft>
              <a:defRPr/>
            </a:pPr>
            <a:r>
              <a:rPr lang="zh-CN" altLang="en-US" sz="3200" dirty="0">
                <a:solidFill>
                  <a:schemeClr val="accent3">
                    <a:lumMod val="60000"/>
                    <a:lumOff val="40000"/>
                  </a:schemeClr>
                </a:solidFill>
                <a:latin typeface="宋体" panose="02010600030101010101" pitchFamily="2" charset="-122"/>
                <a:ea typeface="宋体" panose="02010600030101010101" pitchFamily="2" charset="-122"/>
              </a:rPr>
              <a:t>四、天生我材必有用</a:t>
            </a:r>
            <a:r>
              <a:rPr lang="en-US" altLang="zh-CN" sz="3200" dirty="0">
                <a:solidFill>
                  <a:schemeClr val="accent3">
                    <a:lumMod val="60000"/>
                    <a:lumOff val="40000"/>
                  </a:schemeClr>
                </a:solidFill>
                <a:latin typeface="宋体" panose="02010600030101010101" pitchFamily="2" charset="-122"/>
                <a:ea typeface="宋体" panose="02010600030101010101" pitchFamily="2" charset="-122"/>
              </a:rPr>
              <a:t>---</a:t>
            </a:r>
            <a:r>
              <a:rPr lang="zh-CN" altLang="en-US" sz="3200" dirty="0">
                <a:solidFill>
                  <a:schemeClr val="accent3">
                    <a:lumMod val="60000"/>
                    <a:lumOff val="40000"/>
                  </a:schemeClr>
                </a:solidFill>
                <a:latin typeface="宋体" panose="02010600030101010101" pitchFamily="2" charset="-122"/>
                <a:ea typeface="宋体" panose="02010600030101010101" pitchFamily="2" charset="-122"/>
              </a:rPr>
              <a:t>树立正确的成才观</a:t>
            </a:r>
            <a:endParaRPr lang="zh-CN" altLang="en-US" sz="3200" dirty="0">
              <a:solidFill>
                <a:schemeClr val="accent3">
                  <a:lumMod val="60000"/>
                  <a:lumOff val="40000"/>
                </a:schemeClr>
              </a:solidFill>
              <a:latin typeface="宋体" panose="02010600030101010101" pitchFamily="2" charset="-122"/>
              <a:ea typeface="宋体" panose="02010600030101010101" pitchFamily="2" charset="-122"/>
            </a:endParaRPr>
          </a:p>
        </p:txBody>
      </p:sp>
      <p:pic>
        <p:nvPicPr>
          <p:cNvPr id="32772" name="图片 5" descr="180a83254b1fcc9.jpg"/>
          <p:cNvPicPr>
            <a:picLocks noChangeAspect="1"/>
          </p:cNvPicPr>
          <p:nvPr/>
        </p:nvPicPr>
        <p:blipFill>
          <a:blip r:embed="rId1"/>
          <a:srcRect/>
          <a:stretch>
            <a:fillRect/>
          </a:stretch>
        </p:blipFill>
        <p:spPr bwMode="auto">
          <a:xfrm>
            <a:off x="0" y="2492896"/>
            <a:ext cx="9144000" cy="352839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Rot="1" noChangeArrowheads="1"/>
          </p:cNvSpPr>
          <p:nvPr>
            <p:ph type="ctrTitle"/>
          </p:nvPr>
        </p:nvSpPr>
        <p:spPr>
          <a:xfrm>
            <a:off x="611188" y="1268413"/>
            <a:ext cx="7772400" cy="1143000"/>
          </a:xfrm>
        </p:spPr>
        <p:txBody>
          <a:bodyPr>
            <a:normAutofit/>
          </a:bodyPr>
          <a:lstStyle/>
          <a:p>
            <a:pPr fontAlgn="auto">
              <a:spcAft>
                <a:spcPts val="0"/>
              </a:spcAft>
              <a:defRPr/>
            </a:pPr>
            <a:r>
              <a:rPr lang="zh-CN" altLang="en-US" sz="4400" dirty="0" smtClean="0">
                <a:latin typeface="宋体" panose="02010600030101010101" pitchFamily="2" charset="-122"/>
                <a:ea typeface="宋体" panose="02010600030101010101" pitchFamily="2" charset="-122"/>
              </a:rPr>
              <a:t>课后作业：</a:t>
            </a:r>
            <a:endParaRPr lang="zh-CN" altLang="en-US" sz="4400" dirty="0">
              <a:latin typeface="宋体" panose="02010600030101010101" pitchFamily="2" charset="-122"/>
              <a:ea typeface="宋体" panose="02010600030101010101" pitchFamily="2" charset="-122"/>
            </a:endParaRPr>
          </a:p>
        </p:txBody>
      </p:sp>
      <p:sp>
        <p:nvSpPr>
          <p:cNvPr id="33795" name="Rectangle 5"/>
          <p:cNvSpPr>
            <a:spLocks noGrp="1" noRot="1" noChangeArrowheads="1"/>
          </p:cNvSpPr>
          <p:nvPr>
            <p:ph type="subTitle" idx="1"/>
          </p:nvPr>
        </p:nvSpPr>
        <p:spPr>
          <a:xfrm>
            <a:off x="1042988" y="2852738"/>
            <a:ext cx="6985396" cy="1752600"/>
          </a:xfrm>
        </p:spPr>
        <p:txBody>
          <a:bodyPr/>
          <a:lstStyle/>
          <a:p>
            <a:pPr marR="0">
              <a:lnSpc>
                <a:spcPct val="90000"/>
              </a:lnSpc>
            </a:pPr>
            <a:r>
              <a:rPr lang="zh-CN" altLang="en-US" sz="2800" dirty="0" smtClean="0">
                <a:latin typeface="宋体" panose="02010600030101010101" pitchFamily="2" charset="-122"/>
                <a:ea typeface="宋体" panose="02010600030101010101" pitchFamily="2" charset="-122"/>
              </a:rPr>
              <a:t>你对所学的专业了解多少？</a:t>
            </a:r>
            <a:endParaRPr lang="zh-CN" altLang="en-US" sz="2800" dirty="0" smtClean="0">
              <a:latin typeface="宋体" panose="02010600030101010101" pitchFamily="2" charset="-122"/>
              <a:ea typeface="宋体" panose="02010600030101010101" pitchFamily="2" charset="-122"/>
            </a:endParaRPr>
          </a:p>
          <a:p>
            <a:pPr marR="0">
              <a:lnSpc>
                <a:spcPct val="90000"/>
              </a:lnSpc>
            </a:pPr>
            <a:r>
              <a:rPr lang="zh-CN" altLang="en-US" sz="2800" dirty="0" smtClean="0">
                <a:latin typeface="宋体" panose="02010600030101010101" pitchFamily="2" charset="-122"/>
                <a:ea typeface="宋体" panose="02010600030101010101" pitchFamily="2" charset="-122"/>
              </a:rPr>
              <a:t>（我们主要会学习些什么课程，以后出来我们可以做什么，我们需要取得些什么职业资格证书）</a:t>
            </a:r>
            <a:endParaRPr lang="zh-CN" altLang="en-US" sz="2800" dirty="0" smtClean="0">
              <a:latin typeface="宋体" panose="02010600030101010101" pitchFamily="2" charset="-122"/>
              <a:ea typeface="宋体" panose="02010600030101010101" pitchFamily="2" charset="-122"/>
            </a:endParaRPr>
          </a:p>
        </p:txBody>
      </p:sp>
    </p:spTree>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内容占位符 4"/>
          <p:cNvSpPr>
            <a:spLocks noGrp="1"/>
          </p:cNvSpPr>
          <p:nvPr>
            <p:ph idx="1"/>
          </p:nvPr>
        </p:nvSpPr>
        <p:spPr/>
        <p:txBody>
          <a:bodyPr/>
          <a:lstStyle/>
          <a:p>
            <a:endParaRPr lang="en-US" altLang="zh-CN" dirty="0" smtClean="0"/>
          </a:p>
          <a:p>
            <a:r>
              <a:rPr lang="zh-CN" altLang="en-US" dirty="0" smtClean="0"/>
              <a:t>案例故事</a:t>
            </a:r>
            <a:r>
              <a:rPr lang="en-US" altLang="zh-CN" dirty="0" smtClean="0"/>
              <a:t>——</a:t>
            </a:r>
            <a:r>
              <a:rPr lang="zh-CN" altLang="en-US" dirty="0" smtClean="0"/>
              <a:t>从“舞蹈仙子”到动漫“画师”</a:t>
            </a:r>
            <a:endParaRPr lang="en-US" altLang="zh-CN" dirty="0" smtClean="0"/>
          </a:p>
          <a:p>
            <a:endParaRPr lang="en-US" altLang="zh-CN" dirty="0" smtClean="0"/>
          </a:p>
          <a:p>
            <a:r>
              <a:rPr lang="zh-CN" altLang="en-US" dirty="0" smtClean="0"/>
              <a:t>思考问题：</a:t>
            </a:r>
            <a:endParaRPr lang="zh-CN" altLang="en-US" dirty="0" smtClean="0"/>
          </a:p>
          <a:p>
            <a:r>
              <a:rPr lang="en-US" altLang="zh-CN" dirty="0" smtClean="0"/>
              <a:t>1</a:t>
            </a:r>
            <a:r>
              <a:rPr lang="zh-CN" altLang="en-US" dirty="0" smtClean="0"/>
              <a:t>、“舞蹈仙子”小丽为什么</a:t>
            </a:r>
            <a:endParaRPr lang="en-US" altLang="zh-CN" dirty="0" smtClean="0"/>
          </a:p>
          <a:p>
            <a:r>
              <a:rPr lang="zh-CN" altLang="en-US" dirty="0" smtClean="0"/>
              <a:t>转修美术？</a:t>
            </a:r>
            <a:endParaRPr lang="zh-CN" altLang="en-US" dirty="0" smtClean="0"/>
          </a:p>
          <a:p>
            <a:r>
              <a:rPr lang="en-US" altLang="zh-CN" dirty="0" smtClean="0"/>
              <a:t>2</a:t>
            </a:r>
            <a:r>
              <a:rPr lang="zh-CN" altLang="en-US" dirty="0" smtClean="0"/>
              <a:t>、小丽为什么能成为小有名</a:t>
            </a:r>
            <a:endParaRPr lang="en-US" altLang="zh-CN" dirty="0" smtClean="0"/>
          </a:p>
          <a:p>
            <a:r>
              <a:rPr lang="zh-CN" altLang="en-US" dirty="0" smtClean="0"/>
              <a:t>气的画师？</a:t>
            </a:r>
            <a:endParaRPr lang="zh-CN" altLang="en-US" dirty="0" smtClean="0"/>
          </a:p>
          <a:p>
            <a:endParaRPr lang="zh-CN" altLang="en-US" dirty="0" smtClean="0"/>
          </a:p>
        </p:txBody>
      </p:sp>
      <p:sp>
        <p:nvSpPr>
          <p:cNvPr id="142340" name="Rectangle 4"/>
          <p:cNvSpPr>
            <a:spLocks noGrp="1" noRot="1" noChangeArrowheads="1"/>
          </p:cNvSpPr>
          <p:nvPr>
            <p:ph type="title"/>
          </p:nvPr>
        </p:nvSpPr>
        <p:spPr/>
        <p:txBody>
          <a:bodyPr>
            <a:noAutofit/>
          </a:bodyPr>
          <a:lstStyle/>
          <a:p>
            <a:pPr fontAlgn="auto">
              <a:spcAft>
                <a:spcPts val="0"/>
              </a:spcAft>
              <a:defRPr/>
            </a:pPr>
            <a:r>
              <a:rPr lang="zh-CN" altLang="en-US" sz="4400" dirty="0" smtClean="0">
                <a:solidFill>
                  <a:schemeClr val="accent3">
                    <a:lumMod val="60000"/>
                    <a:lumOff val="40000"/>
                  </a:schemeClr>
                </a:solidFill>
                <a:latin typeface="宋体" panose="02010600030101010101" pitchFamily="2" charset="-122"/>
                <a:ea typeface="宋体" panose="02010600030101010101" pitchFamily="2" charset="-122"/>
              </a:rPr>
              <a:t>第二课 </a:t>
            </a:r>
            <a:r>
              <a:rPr lang="zh-CN" altLang="en-US" sz="4400" dirty="0">
                <a:solidFill>
                  <a:schemeClr val="accent3">
                    <a:lumMod val="60000"/>
                    <a:lumOff val="40000"/>
                  </a:schemeClr>
                </a:solidFill>
                <a:latin typeface="宋体" panose="02010600030101010101" pitchFamily="2" charset="-122"/>
                <a:ea typeface="宋体" panose="02010600030101010101" pitchFamily="2" charset="-122"/>
              </a:rPr>
              <a:t>发展职业生涯要立足本人实际</a:t>
            </a:r>
            <a:endParaRPr lang="zh-CN" altLang="en-US" sz="4400" dirty="0">
              <a:solidFill>
                <a:schemeClr val="accent3">
                  <a:lumMod val="60000"/>
                  <a:lumOff val="40000"/>
                </a:schemeClr>
              </a:solidFill>
              <a:latin typeface="宋体" panose="02010600030101010101" pitchFamily="2" charset="-122"/>
              <a:ea typeface="宋体" panose="02010600030101010101" pitchFamily="2" charset="-122"/>
            </a:endParaRPr>
          </a:p>
        </p:txBody>
      </p:sp>
      <p:pic>
        <p:nvPicPr>
          <p:cNvPr id="4" name="图片 3" descr="Redocn_2012031405522128.jpg"/>
          <p:cNvPicPr>
            <a:picLocks noChangeAspect="1"/>
          </p:cNvPicPr>
          <p:nvPr/>
        </p:nvPicPr>
        <p:blipFill>
          <a:blip r:embed="rId1"/>
          <a:stretch>
            <a:fillRect/>
          </a:stretch>
        </p:blipFill>
        <p:spPr>
          <a:xfrm>
            <a:off x="5580112" y="2996951"/>
            <a:ext cx="3096344" cy="3692479"/>
          </a:xfrm>
          <a:prstGeom prst="rect">
            <a:avLst/>
          </a:prstGeom>
        </p:spPr>
      </p:pic>
    </p:spTree>
  </p:cSld>
  <p:clrMapOvr>
    <a:masterClrMapping/>
  </p:clrMapOvr>
  <p:transition>
    <p:cover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dirty="0" smtClean="0">
                <a:latin typeface="宋体" panose="02010600030101010101" pitchFamily="2" charset="-122"/>
                <a:ea typeface="宋体" panose="02010600030101010101" pitchFamily="2" charset="-122"/>
              </a:rPr>
              <a:t>兴趣：是一个人积极探究某种事物的心理倾向。</a:t>
            </a:r>
            <a:endParaRPr lang="en-US" altLang="zh-CN" sz="2800" dirty="0" smtClean="0">
              <a:latin typeface="宋体" panose="02010600030101010101" pitchFamily="2" charset="-122"/>
              <a:ea typeface="宋体" panose="02010600030101010101" pitchFamily="2" charset="-122"/>
            </a:endParaRPr>
          </a:p>
          <a:p>
            <a:r>
              <a:rPr lang="zh-CN" altLang="en-US" sz="2800" dirty="0" smtClean="0"/>
              <a:t>（如有的人喜欢看书，有的人喜欢打球，有的人喜欢听流行歌曲等。）</a:t>
            </a:r>
            <a:endParaRPr lang="zh-CN" altLang="en-US" sz="2800" dirty="0">
              <a:latin typeface="宋体" panose="02010600030101010101" pitchFamily="2" charset="-122"/>
              <a:ea typeface="宋体" panose="02010600030101010101" pitchFamily="2" charset="-122"/>
            </a:endParaRPr>
          </a:p>
        </p:txBody>
      </p:sp>
      <p:sp>
        <p:nvSpPr>
          <p:cNvPr id="147460" name="Rectangle 4"/>
          <p:cNvSpPr>
            <a:spLocks noGrp="1" noRot="1" noChangeArrowheads="1"/>
          </p:cNvSpPr>
          <p:nvPr>
            <p:ph type="title"/>
          </p:nvPr>
        </p:nvSpPr>
        <p:spPr/>
        <p:txBody>
          <a:bodyPr>
            <a:normAutofit/>
          </a:bodyPr>
          <a:lstStyle/>
          <a:p>
            <a:pPr fontAlgn="auto">
              <a:spcAft>
                <a:spcPts val="0"/>
              </a:spcAft>
              <a:defRPr/>
            </a:pPr>
            <a:r>
              <a:rPr lang="zh-CN" altLang="en-US" sz="3200" dirty="0">
                <a:solidFill>
                  <a:schemeClr val="accent3">
                    <a:lumMod val="60000"/>
                    <a:lumOff val="40000"/>
                  </a:schemeClr>
                </a:solidFill>
                <a:latin typeface="宋体" panose="02010600030101010101" pitchFamily="2" charset="-122"/>
                <a:ea typeface="宋体" panose="02010600030101010101" pitchFamily="2" charset="-122"/>
              </a:rPr>
              <a:t>一、最好的老师</a:t>
            </a:r>
            <a:r>
              <a:rPr lang="en-US" altLang="zh-CN" sz="3200" dirty="0">
                <a:solidFill>
                  <a:schemeClr val="accent3">
                    <a:lumMod val="60000"/>
                    <a:lumOff val="40000"/>
                  </a:schemeClr>
                </a:solidFill>
                <a:latin typeface="宋体" panose="02010600030101010101" pitchFamily="2" charset="-122"/>
                <a:ea typeface="宋体" panose="02010600030101010101" pitchFamily="2" charset="-122"/>
              </a:rPr>
              <a:t>——</a:t>
            </a:r>
            <a:r>
              <a:rPr lang="zh-CN" altLang="en-US" sz="3200" dirty="0" smtClean="0">
                <a:solidFill>
                  <a:schemeClr val="accent3">
                    <a:lumMod val="60000"/>
                    <a:lumOff val="40000"/>
                  </a:schemeClr>
                </a:solidFill>
                <a:latin typeface="宋体" panose="02010600030101010101" pitchFamily="2" charset="-122"/>
                <a:ea typeface="宋体" panose="02010600030101010101" pitchFamily="2" charset="-122"/>
              </a:rPr>
              <a:t>兴趣与</a:t>
            </a:r>
            <a:r>
              <a:rPr lang="zh-CN" altLang="en-US" sz="3200" dirty="0">
                <a:solidFill>
                  <a:schemeClr val="accent3">
                    <a:lumMod val="60000"/>
                    <a:lumOff val="40000"/>
                  </a:schemeClr>
                </a:solidFill>
                <a:latin typeface="宋体" panose="02010600030101010101" pitchFamily="2" charset="-122"/>
                <a:ea typeface="宋体" panose="02010600030101010101" pitchFamily="2" charset="-122"/>
              </a:rPr>
              <a:t>培养</a:t>
            </a:r>
            <a:endParaRPr lang="zh-CN" altLang="en-US" sz="3200" dirty="0">
              <a:solidFill>
                <a:schemeClr val="accent3">
                  <a:lumMod val="60000"/>
                  <a:lumOff val="40000"/>
                </a:schemeClr>
              </a:solidFill>
              <a:latin typeface="宋体" panose="02010600030101010101" pitchFamily="2" charset="-122"/>
              <a:ea typeface="宋体" panose="02010600030101010101" pitchFamily="2" charset="-122"/>
            </a:endParaRPr>
          </a:p>
        </p:txBody>
      </p:sp>
      <p:pic>
        <p:nvPicPr>
          <p:cNvPr id="4" name="图片 3" descr="111331617.jpg"/>
          <p:cNvPicPr>
            <a:picLocks noChangeAspect="1"/>
          </p:cNvPicPr>
          <p:nvPr/>
        </p:nvPicPr>
        <p:blipFill>
          <a:blip r:embed="rId1"/>
          <a:stretch>
            <a:fillRect/>
          </a:stretch>
        </p:blipFill>
        <p:spPr>
          <a:xfrm>
            <a:off x="971600" y="2924944"/>
            <a:ext cx="7272808" cy="3384376"/>
          </a:xfrm>
          <a:prstGeom prst="rect">
            <a:avLst/>
          </a:prstGeo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marL="365760" indent="-255905" fontAlgn="auto">
              <a:spcAft>
                <a:spcPts val="0"/>
              </a:spcAft>
              <a:buFont typeface="Wingdings 3" panose="05040102010807070707"/>
              <a:buChar char=""/>
              <a:defRPr/>
            </a:pPr>
            <a:r>
              <a:rPr lang="zh-CN" altLang="en-US" sz="3200" b="1" dirty="0" smtClean="0">
                <a:solidFill>
                  <a:srgbClr val="EA6A00"/>
                </a:solidFill>
                <a:latin typeface="宋体" panose="02010600030101010101" pitchFamily="2" charset="-122"/>
                <a:ea typeface="宋体" panose="02010600030101010101" pitchFamily="2" charset="-122"/>
              </a:rPr>
              <a:t>一、职业与民生之本</a:t>
            </a:r>
            <a:endParaRPr lang="en-US" altLang="zh-CN" sz="3200" b="1" dirty="0" smtClean="0">
              <a:solidFill>
                <a:srgbClr val="EA6A00"/>
              </a:solidFill>
              <a:latin typeface="宋体" panose="02010600030101010101" pitchFamily="2" charset="-122"/>
              <a:ea typeface="宋体" panose="02010600030101010101" pitchFamily="2" charset="-122"/>
            </a:endParaRPr>
          </a:p>
          <a:p>
            <a:pPr marL="365760" indent="-255905" fontAlgn="auto">
              <a:spcAft>
                <a:spcPts val="0"/>
              </a:spcAft>
              <a:buFont typeface="Wingdings 3" panose="05040102010807070707"/>
              <a:buChar char=""/>
              <a:defRPr/>
            </a:pPr>
            <a:endParaRPr lang="en-US" altLang="zh-CN" sz="2800" b="1" dirty="0" smtClean="0">
              <a:solidFill>
                <a:srgbClr val="EA6A00"/>
              </a:solidFill>
              <a:latin typeface="宋体" panose="02010600030101010101" pitchFamily="2" charset="-122"/>
              <a:ea typeface="宋体" panose="02010600030101010101" pitchFamily="2" charset="-122"/>
            </a:endParaRPr>
          </a:p>
          <a:p>
            <a:pPr marL="365760" indent="-255905" fontAlgn="auto">
              <a:spcAft>
                <a:spcPts val="0"/>
              </a:spcAft>
              <a:buFont typeface="Wingdings 3" panose="05040102010807070707"/>
              <a:buChar char=""/>
              <a:defRPr/>
            </a:pPr>
            <a:r>
              <a:rPr lang="en-US" altLang="zh-CN" sz="2800" b="1" dirty="0" smtClean="0">
                <a:solidFill>
                  <a:srgbClr val="EA6A00"/>
                </a:solidFill>
                <a:latin typeface="宋体" panose="02010600030101010101" pitchFamily="2" charset="-122"/>
                <a:ea typeface="宋体" panose="02010600030101010101" pitchFamily="2" charset="-122"/>
              </a:rPr>
              <a:t>1</a:t>
            </a:r>
            <a:r>
              <a:rPr lang="zh-CN" altLang="en-US" sz="2800" b="1" dirty="0" smtClean="0">
                <a:solidFill>
                  <a:srgbClr val="EA6A00"/>
                </a:solidFill>
                <a:latin typeface="宋体" panose="02010600030101010101" pitchFamily="2" charset="-122"/>
                <a:ea typeface="宋体" panose="02010600030101010101" pitchFamily="2" charset="-122"/>
              </a:rPr>
              <a:t>、职业含义：</a:t>
            </a:r>
            <a:endParaRPr lang="en-US" altLang="zh-CN" sz="2800" b="1" dirty="0" smtClean="0">
              <a:solidFill>
                <a:srgbClr val="EA6A00"/>
              </a:solidFill>
              <a:latin typeface="宋体" panose="02010600030101010101" pitchFamily="2" charset="-122"/>
              <a:ea typeface="宋体" panose="02010600030101010101" pitchFamily="2" charset="-122"/>
            </a:endParaRPr>
          </a:p>
          <a:p>
            <a:pPr marL="365760" indent="-255905" fontAlgn="auto">
              <a:spcAft>
                <a:spcPts val="0"/>
              </a:spcAft>
              <a:buFont typeface="Wingdings 3" panose="05040102010807070707"/>
              <a:buChar char=""/>
              <a:defRPr/>
            </a:pPr>
            <a:r>
              <a:rPr lang="zh-CN" altLang="en-US" sz="2800" dirty="0" smtClean="0">
                <a:latin typeface="宋体" panose="02010600030101010101" pitchFamily="2" charset="-122"/>
                <a:ea typeface="宋体" panose="02010600030101010101" pitchFamily="2" charset="-122"/>
              </a:rPr>
              <a:t>是个人在社会中所从事的、有</a:t>
            </a:r>
            <a:endParaRPr lang="en-US" altLang="zh-CN" sz="2800" dirty="0" smtClean="0">
              <a:latin typeface="宋体" panose="02010600030101010101" pitchFamily="2" charset="-122"/>
              <a:ea typeface="宋体" panose="02010600030101010101" pitchFamily="2" charset="-122"/>
            </a:endParaRPr>
          </a:p>
          <a:p>
            <a:pPr marL="365760" indent="-255905" fontAlgn="auto">
              <a:spcAft>
                <a:spcPts val="0"/>
              </a:spcAft>
              <a:buFont typeface="Wingdings 3" panose="05040102010807070707"/>
              <a:buChar char=""/>
              <a:defRPr/>
            </a:pPr>
            <a:r>
              <a:rPr lang="zh-CN" altLang="en-US" sz="2800" dirty="0" smtClean="0">
                <a:latin typeface="宋体" panose="02010600030101010101" pitchFamily="2" charset="-122"/>
                <a:ea typeface="宋体" panose="02010600030101010101" pitchFamily="2" charset="-122"/>
              </a:rPr>
              <a:t>稳定收入的工作，既是人们实</a:t>
            </a:r>
            <a:endParaRPr lang="en-US" altLang="zh-CN" sz="2800" dirty="0" smtClean="0">
              <a:latin typeface="宋体" panose="02010600030101010101" pitchFamily="2" charset="-122"/>
              <a:ea typeface="宋体" panose="02010600030101010101" pitchFamily="2" charset="-122"/>
            </a:endParaRPr>
          </a:p>
          <a:p>
            <a:pPr marL="365760" indent="-255905" fontAlgn="auto">
              <a:spcAft>
                <a:spcPts val="0"/>
              </a:spcAft>
              <a:buFont typeface="Wingdings 3" panose="05040102010807070707"/>
              <a:buChar char=""/>
              <a:defRPr/>
            </a:pPr>
            <a:r>
              <a:rPr lang="zh-CN" altLang="en-US" sz="2800" dirty="0" smtClean="0">
                <a:latin typeface="宋体" panose="02010600030101010101" pitchFamily="2" charset="-122"/>
                <a:ea typeface="宋体" panose="02010600030101010101" pitchFamily="2" charset="-122"/>
              </a:rPr>
              <a:t>现人生价值、为社会做贡献的</a:t>
            </a:r>
            <a:endParaRPr lang="en-US" altLang="zh-CN" sz="2800" dirty="0" smtClean="0">
              <a:latin typeface="宋体" panose="02010600030101010101" pitchFamily="2" charset="-122"/>
              <a:ea typeface="宋体" panose="02010600030101010101" pitchFamily="2" charset="-122"/>
            </a:endParaRPr>
          </a:p>
          <a:p>
            <a:pPr marL="365760" indent="-255905" fontAlgn="auto">
              <a:spcAft>
                <a:spcPts val="0"/>
              </a:spcAft>
              <a:buFont typeface="Wingdings 3" panose="05040102010807070707"/>
              <a:buChar char=""/>
              <a:defRPr/>
            </a:pPr>
            <a:r>
              <a:rPr lang="zh-CN" altLang="en-US" sz="2800" dirty="0" smtClean="0">
                <a:latin typeface="宋体" panose="02010600030101010101" pitchFamily="2" charset="-122"/>
                <a:ea typeface="宋体" panose="02010600030101010101" pitchFamily="2" charset="-122"/>
              </a:rPr>
              <a:t>舞台，也是人们谋生</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在社会中生存、发展的手段。</a:t>
            </a:r>
            <a:endParaRPr lang="zh-CN" altLang="en-US" sz="2800" dirty="0">
              <a:latin typeface="宋体" panose="02010600030101010101" pitchFamily="2" charset="-122"/>
              <a:ea typeface="宋体" panose="02010600030101010101" pitchFamily="2" charset="-122"/>
            </a:endParaRPr>
          </a:p>
        </p:txBody>
      </p:sp>
      <p:sp>
        <p:nvSpPr>
          <p:cNvPr id="4" name="Rectangle 2"/>
          <p:cNvSpPr txBox="1">
            <a:spLocks noRot="1" noChangeArrowheads="1"/>
          </p:cNvSpPr>
          <p:nvPr/>
        </p:nvSpPr>
        <p:spPr>
          <a:xfrm>
            <a:off x="457200" y="274638"/>
            <a:ext cx="8686800" cy="1138138"/>
          </a:xfrm>
          <a:prstGeom prst="rect">
            <a:avLst/>
          </a:prstGeom>
        </p:spPr>
        <p:txBody>
          <a:bodyPr anchor="ctr">
            <a:normAutofit fontScale="77500" lnSpcReduction="20000"/>
            <a:scene3d>
              <a:camera prst="orthographicFront"/>
              <a:lightRig rig="soft" dir="t"/>
            </a:scene3d>
            <a:sp3d prstMaterial="softEdge">
              <a:bevelT w="25400" h="25400"/>
            </a:sp3d>
          </a:bodyPr>
          <a:lstStyle/>
          <a:p>
            <a:pPr eaLnBrk="1" fontAlgn="auto" hangingPunct="1">
              <a:spcAft>
                <a:spcPts val="0"/>
              </a:spcAft>
              <a:defRPr/>
            </a:pPr>
            <a:r>
              <a:rPr lang="zh-CN" altLang="en-US" sz="5700" b="1" dirty="0">
                <a:solidFill>
                  <a:schemeClr val="hlink"/>
                </a:solidFill>
                <a:effectLst>
                  <a:outerShdw blurRad="31750" dist="25400" dir="5400000" algn="tl" rotWithShape="0">
                    <a:srgbClr val="000000">
                      <a:alpha val="25000"/>
                    </a:srgbClr>
                  </a:outerShdw>
                </a:effectLst>
                <a:latin typeface="宋体" panose="02010600030101010101" pitchFamily="2" charset="-122"/>
                <a:cs typeface="+mj-cs"/>
              </a:rPr>
              <a:t>第一</a:t>
            </a:r>
            <a:r>
              <a:rPr lang="zh-CN" altLang="en-US" sz="5700" b="1" dirty="0" smtClean="0">
                <a:solidFill>
                  <a:schemeClr val="hlink"/>
                </a:solidFill>
                <a:effectLst>
                  <a:outerShdw blurRad="31750" dist="25400" dir="5400000" algn="tl" rotWithShape="0">
                    <a:srgbClr val="000000">
                      <a:alpha val="25000"/>
                    </a:srgbClr>
                  </a:outerShdw>
                </a:effectLst>
                <a:latin typeface="宋体" panose="02010600030101010101" pitchFamily="2" charset="-122"/>
                <a:cs typeface="+mj-cs"/>
              </a:rPr>
              <a:t>课 </a:t>
            </a:r>
            <a:r>
              <a:rPr lang="zh-CN" altLang="en-US" sz="5700" dirty="0" smtClean="0">
                <a:solidFill>
                  <a:srgbClr val="EA6A00"/>
                </a:solidFill>
                <a:latin typeface="宋体" panose="02010600030101010101" pitchFamily="2" charset="-122"/>
              </a:rPr>
              <a:t>面向</a:t>
            </a:r>
            <a:r>
              <a:rPr lang="zh-CN" altLang="en-US" sz="5700" dirty="0">
                <a:solidFill>
                  <a:srgbClr val="EA6A00"/>
                </a:solidFill>
                <a:latin typeface="宋体" panose="02010600030101010101" pitchFamily="2" charset="-122"/>
              </a:rPr>
              <a:t>未来的职业生涯规划</a:t>
            </a:r>
            <a:endParaRPr lang="zh-CN" altLang="en-US" sz="5700" dirty="0">
              <a:solidFill>
                <a:srgbClr val="EA6A00"/>
              </a:solidFill>
              <a:latin typeface="宋体" panose="02010600030101010101" pitchFamily="2" charset="-122"/>
            </a:endParaRPr>
          </a:p>
          <a:p>
            <a:pPr eaLnBrk="1" fontAlgn="auto" hangingPunct="1">
              <a:spcAft>
                <a:spcPts val="0"/>
              </a:spcAft>
              <a:defRPr/>
            </a:pPr>
            <a:endParaRPr lang="zh-CN" altLang="en-US" sz="6000" b="1" dirty="0">
              <a:solidFill>
                <a:schemeClr val="hlink"/>
              </a:solidFill>
              <a:effectLst>
                <a:outerShdw blurRad="31750" dist="25400" dir="5400000" algn="tl" rotWithShape="0">
                  <a:srgbClr val="000000">
                    <a:alpha val="25000"/>
                  </a:srgbClr>
                </a:outerShdw>
              </a:effectLst>
              <a:latin typeface="+mj-lt"/>
              <a:ea typeface="华文隶书" panose="02010800040101010101" pitchFamily="2" charset="-122"/>
              <a:cs typeface="+mj-cs"/>
            </a:endParaRPr>
          </a:p>
        </p:txBody>
      </p:sp>
      <p:sp>
        <p:nvSpPr>
          <p:cNvPr id="6" name="椭圆形标注 5"/>
          <p:cNvSpPr/>
          <p:nvPr/>
        </p:nvSpPr>
        <p:spPr>
          <a:xfrm>
            <a:off x="6000750" y="1857375"/>
            <a:ext cx="2857500" cy="192881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latin typeface="华文隶书" panose="02010800040101010101" pitchFamily="2" charset="-122"/>
              <a:ea typeface="华文隶书" panose="02010800040101010101" pitchFamily="2" charset="-122"/>
            </a:endParaRPr>
          </a:p>
        </p:txBody>
      </p:sp>
      <p:sp>
        <p:nvSpPr>
          <p:cNvPr id="7" name="矩形 6"/>
          <p:cNvSpPr/>
          <p:nvPr/>
        </p:nvSpPr>
        <p:spPr>
          <a:xfrm>
            <a:off x="6357950" y="2214554"/>
            <a:ext cx="2500330" cy="923330"/>
          </a:xfrm>
          <a:prstGeom prst="rect">
            <a:avLst/>
          </a:prstGeom>
          <a:noFill/>
        </p:spPr>
        <p:txBody>
          <a:bodyPr>
            <a:spAutoFit/>
          </a:bodyPr>
          <a:lstStyle/>
          <a:p>
            <a:pPr algn="ctr">
              <a:defRPr/>
            </a:pPr>
            <a:r>
              <a:rPr lang="zh-CN" alt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华文隶书" panose="02010800040101010101" pitchFamily="2" charset="-122"/>
                <a:ea typeface="华文隶书" panose="02010800040101010101" pitchFamily="2" charset="-122"/>
              </a:rPr>
              <a:t>职业？</a:t>
            </a:r>
            <a:endParaRPr lang="zh-CN" alt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Rot="1" noChangeArrowheads="1"/>
          </p:cNvSpPr>
          <p:nvPr>
            <p:ph idx="1"/>
          </p:nvPr>
        </p:nvSpPr>
        <p:spPr/>
        <p:txBody>
          <a:bodyPr/>
          <a:lstStyle/>
          <a:p>
            <a:r>
              <a:rPr lang="zh-CN" altLang="en-US" sz="2800" dirty="0" smtClean="0">
                <a:latin typeface="宋体" panose="02010600030101010101" pitchFamily="2" charset="-122"/>
                <a:ea typeface="宋体" panose="02010600030101010101" pitchFamily="2" charset="-122"/>
              </a:rPr>
              <a:t>有关研究资料表明，如果一个人对他所从事的工作不感兴趣，他在工作中只能发挥其全部才能的</a:t>
            </a:r>
            <a:r>
              <a:rPr lang="en-US" altLang="zh-CN" sz="2800" dirty="0" smtClean="0">
                <a:latin typeface="宋体" panose="02010600030101010101" pitchFamily="2" charset="-122"/>
                <a:ea typeface="宋体" panose="02010600030101010101" pitchFamily="2" charset="-122"/>
              </a:rPr>
              <a:t>20%--30%</a:t>
            </a:r>
            <a:r>
              <a:rPr lang="zh-CN" altLang="en-US" sz="2800" dirty="0" smtClean="0">
                <a:latin typeface="宋体" panose="02010600030101010101" pitchFamily="2" charset="-122"/>
                <a:ea typeface="宋体" panose="02010600030101010101" pitchFamily="2" charset="-122"/>
              </a:rPr>
              <a:t>，而一个人如果对他的工作有兴趣，他就能发挥其全部才能的</a:t>
            </a:r>
            <a:r>
              <a:rPr lang="en-US" altLang="zh-CN" sz="2800" dirty="0" smtClean="0">
                <a:latin typeface="宋体" panose="02010600030101010101" pitchFamily="2" charset="-122"/>
                <a:ea typeface="宋体" panose="02010600030101010101" pitchFamily="2" charset="-122"/>
              </a:rPr>
              <a:t>80%--90%</a:t>
            </a:r>
            <a:r>
              <a:rPr lang="zh-CN" altLang="en-US" sz="2800" dirty="0" smtClean="0">
                <a:latin typeface="宋体" panose="02010600030101010101" pitchFamily="2" charset="-122"/>
                <a:ea typeface="宋体" panose="02010600030101010101" pitchFamily="2" charset="-122"/>
              </a:rPr>
              <a:t>， </a:t>
            </a:r>
            <a:endParaRPr lang="zh-CN" altLang="en-US" sz="2800" dirty="0" smtClean="0">
              <a:latin typeface="宋体" panose="02010600030101010101" pitchFamily="2" charset="-122"/>
              <a:ea typeface="宋体" panose="02010600030101010101" pitchFamily="2" charset="-122"/>
            </a:endParaRPr>
          </a:p>
        </p:txBody>
      </p:sp>
      <p:sp>
        <p:nvSpPr>
          <p:cNvPr id="150530" name="Rectangle 2"/>
          <p:cNvSpPr>
            <a:spLocks noGrp="1" noRot="1" noChangeArrowheads="1"/>
          </p:cNvSpPr>
          <p:nvPr>
            <p:ph type="title"/>
          </p:nvPr>
        </p:nvSpPr>
        <p:spPr/>
        <p:txBody>
          <a:bodyPr/>
          <a:lstStyle/>
          <a:p>
            <a:pPr fontAlgn="auto">
              <a:spcAft>
                <a:spcPts val="0"/>
              </a:spcAft>
              <a:defRPr/>
            </a:pPr>
            <a:r>
              <a:rPr lang="en-US" altLang="zh-CN" sz="2800" dirty="0" smtClean="0">
                <a:solidFill>
                  <a:srgbClr val="EA6A00"/>
                </a:solidFill>
                <a:latin typeface="宋体" panose="02010600030101010101" pitchFamily="2" charset="-122"/>
                <a:ea typeface="宋体" panose="02010600030101010101" pitchFamily="2" charset="-122"/>
              </a:rPr>
              <a:t>1</a:t>
            </a:r>
            <a:r>
              <a:rPr lang="zh-CN" altLang="en-US" sz="2800" dirty="0" smtClean="0">
                <a:solidFill>
                  <a:srgbClr val="EA6A00"/>
                </a:solidFill>
                <a:latin typeface="宋体" panose="02010600030101010101" pitchFamily="2" charset="-122"/>
                <a:ea typeface="宋体" panose="02010600030101010101" pitchFamily="2" charset="-122"/>
              </a:rPr>
              <a:t>、兴趣</a:t>
            </a:r>
            <a:r>
              <a:rPr lang="zh-CN" altLang="en-US" sz="2800" dirty="0">
                <a:solidFill>
                  <a:srgbClr val="EA6A00"/>
                </a:solidFill>
                <a:latin typeface="宋体" panose="02010600030101010101" pitchFamily="2" charset="-122"/>
                <a:ea typeface="宋体" panose="02010600030101010101" pitchFamily="2" charset="-122"/>
              </a:rPr>
              <a:t>对职业生涯发展的作用：</a:t>
            </a:r>
            <a:endParaRPr lang="zh-CN" altLang="en-US" sz="2800" dirty="0">
              <a:solidFill>
                <a:srgbClr val="EA6A00"/>
              </a:solidFill>
              <a:latin typeface="宋体" panose="02010600030101010101" pitchFamily="2" charset="-122"/>
              <a:ea typeface="宋体" panose="02010600030101010101" pitchFamily="2" charset="-122"/>
            </a:endParaRPr>
          </a:p>
        </p:txBody>
      </p:sp>
      <p:pic>
        <p:nvPicPr>
          <p:cNvPr id="4" name="图片 3" descr="4537598.jpg"/>
          <p:cNvPicPr>
            <a:picLocks noChangeAspect="1"/>
          </p:cNvPicPr>
          <p:nvPr/>
        </p:nvPicPr>
        <p:blipFill>
          <a:blip r:embed="rId1"/>
          <a:stretch>
            <a:fillRect/>
          </a:stretch>
        </p:blipFill>
        <p:spPr>
          <a:xfrm>
            <a:off x="5868144" y="3283403"/>
            <a:ext cx="2664296" cy="3574597"/>
          </a:xfrm>
          <a:prstGeom prst="rect">
            <a:avLst/>
          </a:prstGeom>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Rot="1" noChangeArrowheads="1"/>
          </p:cNvSpPr>
          <p:nvPr>
            <p:ph idx="1"/>
          </p:nvPr>
        </p:nvSpPr>
        <p:spPr/>
        <p:txBody>
          <a:bodyPr/>
          <a:lstStyle/>
          <a:p>
            <a:r>
              <a:rPr lang="zh-CN" altLang="en-US" dirty="0" smtClean="0"/>
              <a:t>当人们兴趣的对象指向某一职业时就形成了职业兴趣。</a:t>
            </a:r>
            <a:endParaRPr lang="zh-CN" altLang="en-US" dirty="0" smtClean="0"/>
          </a:p>
          <a:p>
            <a:r>
              <a:rPr lang="zh-CN" altLang="en-US" dirty="0" smtClean="0"/>
              <a:t>职业对从业者兴趣的要求 ：</a:t>
            </a:r>
            <a:endParaRPr lang="zh-CN" altLang="en-US" dirty="0" smtClean="0"/>
          </a:p>
          <a:p>
            <a:r>
              <a:rPr lang="en-US" altLang="zh-CN" dirty="0" smtClean="0"/>
              <a:t>(1)</a:t>
            </a:r>
            <a:r>
              <a:rPr lang="zh-CN" altLang="en-US" dirty="0" smtClean="0"/>
              <a:t>不同的职业需要不同的职业兴趣</a:t>
            </a:r>
            <a:endParaRPr lang="zh-CN" altLang="en-US" dirty="0" smtClean="0"/>
          </a:p>
          <a:p>
            <a:r>
              <a:rPr lang="en-US" altLang="zh-CN" dirty="0" smtClean="0"/>
              <a:t>(2)</a:t>
            </a:r>
            <a:r>
              <a:rPr lang="zh-CN" altLang="en-US" dirty="0" smtClean="0"/>
              <a:t>所学专业相关职业群对职业兴趣的要求</a:t>
            </a:r>
            <a:endParaRPr lang="zh-CN" altLang="en-US" dirty="0" smtClean="0"/>
          </a:p>
        </p:txBody>
      </p:sp>
      <p:sp>
        <p:nvSpPr>
          <p:cNvPr id="153602" name="Rectangle 2"/>
          <p:cNvSpPr>
            <a:spLocks noGrp="1" noRot="1" noChangeArrowheads="1"/>
          </p:cNvSpPr>
          <p:nvPr>
            <p:ph type="title"/>
          </p:nvPr>
        </p:nvSpPr>
        <p:spPr/>
        <p:txBody>
          <a:bodyPr>
            <a:normAutofit/>
          </a:bodyPr>
          <a:lstStyle/>
          <a:p>
            <a:pPr fontAlgn="auto">
              <a:spcAft>
                <a:spcPts val="0"/>
              </a:spcAft>
              <a:defRPr/>
            </a:pPr>
            <a:r>
              <a:rPr lang="en-US" altLang="zh-CN" sz="2800" dirty="0">
                <a:solidFill>
                  <a:srgbClr val="EA6A00"/>
                </a:solidFill>
                <a:latin typeface="宋体" panose="02010600030101010101" pitchFamily="2" charset="-122"/>
                <a:ea typeface="宋体" panose="02010600030101010101" pitchFamily="2" charset="-122"/>
              </a:rPr>
              <a:t>2</a:t>
            </a:r>
            <a:r>
              <a:rPr lang="zh-CN" altLang="en-US" sz="2800" dirty="0">
                <a:solidFill>
                  <a:srgbClr val="EA6A00"/>
                </a:solidFill>
                <a:latin typeface="宋体" panose="02010600030101010101" pitchFamily="2" charset="-122"/>
                <a:ea typeface="宋体" panose="02010600030101010101" pitchFamily="2" charset="-122"/>
              </a:rPr>
              <a:t>、职业兴趣</a:t>
            </a:r>
            <a:endParaRPr lang="zh-CN" altLang="en-US" sz="2800" dirty="0">
              <a:solidFill>
                <a:srgbClr val="EA6A00"/>
              </a:solidFill>
              <a:latin typeface="宋体" panose="02010600030101010101" pitchFamily="2" charset="-122"/>
              <a:ea typeface="宋体" panose="02010600030101010101" pitchFamily="2" charset="-122"/>
            </a:endParaRPr>
          </a:p>
        </p:txBody>
      </p:sp>
      <p:pic>
        <p:nvPicPr>
          <p:cNvPr id="4" name="图片 3" descr="t01930fef3f4fb3271e.jpg"/>
          <p:cNvPicPr>
            <a:picLocks noChangeAspect="1"/>
          </p:cNvPicPr>
          <p:nvPr/>
        </p:nvPicPr>
        <p:blipFill>
          <a:blip r:embed="rId1"/>
          <a:stretch>
            <a:fillRect/>
          </a:stretch>
        </p:blipFill>
        <p:spPr>
          <a:xfrm>
            <a:off x="1475656" y="3861048"/>
            <a:ext cx="6264696" cy="2448272"/>
          </a:xfrm>
          <a:prstGeom prst="rect">
            <a:avLst/>
          </a:prstGeom>
        </p:spPr>
      </p:pic>
    </p:spTree>
  </p:cSld>
  <p:clrMapOvr>
    <a:masterClrMapping/>
  </p:clrMapOvr>
  <p:transition>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Rot="1" noChangeArrowheads="1"/>
          </p:cNvSpPr>
          <p:nvPr>
            <p:ph idx="1"/>
          </p:nvPr>
        </p:nvSpPr>
        <p:spPr/>
        <p:txBody>
          <a:bodyPr/>
          <a:lstStyle/>
          <a:p>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培养广泛的兴趣</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形成中心兴趣</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美国著名文学家马克</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吐温说：“人的思维是了不起的，只要专注某一事业，那就一定会做出使自己都感到吃惊的成绩来。”</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保持稳定的职业兴趣</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(4)</a:t>
            </a:r>
            <a:r>
              <a:rPr lang="zh-CN" altLang="en-US" sz="2800" dirty="0" smtClean="0">
                <a:latin typeface="宋体" panose="02010600030101010101" pitchFamily="2" charset="-122"/>
                <a:ea typeface="宋体" panose="02010600030101010101" pitchFamily="2" charset="-122"/>
              </a:rPr>
              <a:t>培养切实的职业兴趣 </a:t>
            </a:r>
            <a:endParaRPr lang="zh-CN" altLang="en-US" sz="2800" dirty="0" smtClean="0">
              <a:latin typeface="宋体" panose="02010600030101010101" pitchFamily="2" charset="-122"/>
              <a:ea typeface="宋体" panose="02010600030101010101" pitchFamily="2" charset="-122"/>
            </a:endParaRPr>
          </a:p>
        </p:txBody>
      </p:sp>
      <p:sp>
        <p:nvSpPr>
          <p:cNvPr id="154626" name="Rectangle 2"/>
          <p:cNvSpPr>
            <a:spLocks noGrp="1" noRot="1" noChangeArrowheads="1"/>
          </p:cNvSpPr>
          <p:nvPr>
            <p:ph type="title"/>
          </p:nvPr>
        </p:nvSpPr>
        <p:spPr/>
        <p:txBody>
          <a:bodyPr>
            <a:normAutofit/>
          </a:bodyPr>
          <a:lstStyle/>
          <a:p>
            <a:pPr fontAlgn="auto">
              <a:spcAft>
                <a:spcPts val="0"/>
              </a:spcAft>
              <a:defRPr/>
            </a:pPr>
            <a:r>
              <a:rPr lang="en-US" altLang="zh-CN" sz="2800" dirty="0">
                <a:solidFill>
                  <a:srgbClr val="EA6A00"/>
                </a:solidFill>
                <a:latin typeface="宋体" panose="02010600030101010101" pitchFamily="2" charset="-122"/>
                <a:ea typeface="宋体" panose="02010600030101010101" pitchFamily="2" charset="-122"/>
              </a:rPr>
              <a:t>3</a:t>
            </a:r>
            <a:r>
              <a:rPr lang="zh-CN" altLang="en-US" sz="2800" dirty="0">
                <a:solidFill>
                  <a:srgbClr val="EA6A00"/>
                </a:solidFill>
                <a:latin typeface="宋体" panose="02010600030101010101" pitchFamily="2" charset="-122"/>
                <a:ea typeface="宋体" panose="02010600030101010101" pitchFamily="2" charset="-122"/>
              </a:rPr>
              <a:t>、职业兴趣的培养：</a:t>
            </a:r>
            <a:endParaRPr lang="zh-CN" altLang="en-US" sz="2800" dirty="0">
              <a:solidFill>
                <a:srgbClr val="EA6A00"/>
              </a:solidFill>
              <a:latin typeface="宋体" panose="02010600030101010101" pitchFamily="2" charset="-122"/>
              <a:ea typeface="宋体" panose="02010600030101010101" pitchFamily="2" charset="-122"/>
            </a:endParaRPr>
          </a:p>
        </p:txBody>
      </p:sp>
    </p:spTree>
  </p:cSld>
  <p:clrMapOvr>
    <a:masterClrMapping/>
  </p:clrMapOvr>
  <p:transition>
    <p:strip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Rot="1" noChangeArrowheads="1"/>
          </p:cNvSpPr>
          <p:nvPr>
            <p:ph idx="1"/>
          </p:nvPr>
        </p:nvSpPr>
        <p:spPr/>
        <p:txBody>
          <a:bodyPr/>
          <a:lstStyle/>
          <a:p>
            <a:r>
              <a:rPr lang="zh-CN" altLang="en-US" sz="2800" dirty="0" smtClean="0">
                <a:latin typeface="宋体" panose="02010600030101010101" pitchFamily="2" charset="-122"/>
                <a:ea typeface="宋体" panose="02010600030101010101" pitchFamily="2" charset="-122"/>
              </a:rPr>
              <a:t>读读想想：</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学汽车维修能在汽车营销行业得到发展吗？</a:t>
            </a:r>
            <a:endParaRPr lang="en-US" altLang="zh-CN" sz="2800" dirty="0" smtClean="0">
              <a:latin typeface="宋体" panose="02010600030101010101" pitchFamily="2" charset="-122"/>
              <a:ea typeface="宋体" panose="02010600030101010101" pitchFamily="2" charset="-122"/>
            </a:endParaRPr>
          </a:p>
          <a:p>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 </a:t>
            </a:r>
            <a:endParaRPr lang="zh-CN" altLang="en-US" sz="2800" dirty="0" smtClean="0">
              <a:latin typeface="宋体" panose="02010600030101010101" pitchFamily="2" charset="-122"/>
              <a:ea typeface="宋体" panose="02010600030101010101" pitchFamily="2" charset="-122"/>
            </a:endParaRPr>
          </a:p>
        </p:txBody>
      </p:sp>
      <p:sp>
        <p:nvSpPr>
          <p:cNvPr id="155650" name="Rectangle 2"/>
          <p:cNvSpPr>
            <a:spLocks noGrp="1" noRot="1" noChangeArrowheads="1"/>
          </p:cNvSpPr>
          <p:nvPr>
            <p:ph type="title"/>
          </p:nvPr>
        </p:nvSpPr>
        <p:spPr/>
        <p:txBody>
          <a:bodyPr>
            <a:normAutofit/>
          </a:bodyPr>
          <a:lstStyle/>
          <a:p>
            <a:pPr fontAlgn="auto">
              <a:spcAft>
                <a:spcPts val="0"/>
              </a:spcAft>
              <a:defRPr/>
            </a:pPr>
            <a:r>
              <a:rPr lang="zh-CN" altLang="en-US" sz="3200" dirty="0">
                <a:solidFill>
                  <a:srgbClr val="EA6A00"/>
                </a:solidFill>
                <a:latin typeface="宋体" panose="02010600030101010101" pitchFamily="2" charset="-122"/>
                <a:ea typeface="宋体" panose="02010600030101010101" pitchFamily="2" charset="-122"/>
              </a:rPr>
              <a:t>二、认识你自己</a:t>
            </a:r>
            <a:r>
              <a:rPr lang="en-US" altLang="zh-CN" sz="3200" dirty="0">
                <a:solidFill>
                  <a:srgbClr val="EA6A00"/>
                </a:solidFill>
                <a:latin typeface="宋体" panose="02010600030101010101" pitchFamily="2" charset="-122"/>
                <a:ea typeface="宋体" panose="02010600030101010101" pitchFamily="2" charset="-122"/>
              </a:rPr>
              <a:t>——</a:t>
            </a:r>
            <a:r>
              <a:rPr lang="zh-CN" altLang="en-US" sz="3200" dirty="0">
                <a:solidFill>
                  <a:srgbClr val="EA6A00"/>
                </a:solidFill>
                <a:latin typeface="宋体" panose="02010600030101010101" pitchFamily="2" charset="-122"/>
                <a:ea typeface="宋体" panose="02010600030101010101" pitchFamily="2" charset="-122"/>
              </a:rPr>
              <a:t>性格分析与调适</a:t>
            </a:r>
            <a:endParaRPr lang="zh-CN" altLang="en-US" sz="3200" dirty="0">
              <a:solidFill>
                <a:srgbClr val="EA6A00"/>
              </a:solidFill>
              <a:latin typeface="宋体" panose="02010600030101010101" pitchFamily="2" charset="-122"/>
              <a:ea typeface="宋体" panose="02010600030101010101" pitchFamily="2" charset="-122"/>
            </a:endParaRPr>
          </a:p>
        </p:txBody>
      </p:sp>
      <p:pic>
        <p:nvPicPr>
          <p:cNvPr id="4" name="图片 3" descr="1-1301211A635.jpg"/>
          <p:cNvPicPr>
            <a:picLocks noChangeAspect="1"/>
          </p:cNvPicPr>
          <p:nvPr/>
        </p:nvPicPr>
        <p:blipFill>
          <a:blip r:embed="rId1"/>
          <a:stretch>
            <a:fillRect/>
          </a:stretch>
        </p:blipFill>
        <p:spPr>
          <a:xfrm>
            <a:off x="3203848" y="2564904"/>
            <a:ext cx="4320480" cy="3987824"/>
          </a:xfrm>
          <a:prstGeom prst="rect">
            <a:avLst/>
          </a:prstGeom>
        </p:spPr>
      </p:pic>
    </p:spTree>
  </p:cSld>
  <p:clrMapOvr>
    <a:masterClrMapping/>
  </p:clrMapOvr>
  <p:transition>
    <p:cover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Rot="1" noChangeArrowheads="1"/>
          </p:cNvSpPr>
          <p:nvPr>
            <p:ph idx="1"/>
          </p:nvPr>
        </p:nvSpPr>
        <p:spPr/>
        <p:txBody>
          <a:bodyPr/>
          <a:lstStyle/>
          <a:p>
            <a:r>
              <a:rPr lang="zh-CN" altLang="en-US" sz="2800" dirty="0" smtClean="0">
                <a:latin typeface="宋体" panose="02010600030101010101" pitchFamily="2" charset="-122"/>
                <a:ea typeface="宋体" panose="02010600030101010101" pitchFamily="2" charset="-122"/>
              </a:rPr>
              <a:t>性格，是一个人在对待客观事物和社会行为方式中所表现出来的比较稳定的个性心理特征。</a:t>
            </a:r>
            <a:endParaRPr lang="en-US" altLang="zh-CN" sz="2800" dirty="0" smtClean="0">
              <a:latin typeface="宋体" panose="02010600030101010101" pitchFamily="2" charset="-122"/>
              <a:ea typeface="宋体" panose="02010600030101010101" pitchFamily="2" charset="-122"/>
            </a:endParaRPr>
          </a:p>
          <a:p>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性格一般分为：外向型、内向型和中间型三类。</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性格与职业的关系：</a:t>
            </a:r>
            <a:endParaRPr lang="en-US" altLang="zh-CN" sz="2800" dirty="0" smtClean="0">
              <a:latin typeface="宋体" panose="02010600030101010101" pitchFamily="2" charset="-122"/>
              <a:ea typeface="宋体" panose="02010600030101010101" pitchFamily="2" charset="-122"/>
            </a:endParaRPr>
          </a:p>
          <a:p>
            <a:endParaRPr lang="en-US" altLang="zh-CN" sz="2800" dirty="0" smtClean="0">
              <a:latin typeface="宋体" panose="02010600030101010101" pitchFamily="2" charset="-122"/>
              <a:ea typeface="宋体" panose="02010600030101010101" pitchFamily="2" charset="-122"/>
            </a:endParaRPr>
          </a:p>
          <a:p>
            <a:endParaRPr lang="zh-CN" altLang="en-US" sz="2800" dirty="0" smtClean="0">
              <a:latin typeface="宋体" panose="02010600030101010101" pitchFamily="2" charset="-122"/>
              <a:ea typeface="宋体" panose="02010600030101010101" pitchFamily="2" charset="-122"/>
            </a:endParaRPr>
          </a:p>
          <a:p>
            <a:endParaRPr lang="en-US" altLang="zh-CN" dirty="0" smtClean="0"/>
          </a:p>
        </p:txBody>
      </p:sp>
      <p:sp>
        <p:nvSpPr>
          <p:cNvPr id="156674" name="Rectangle 2"/>
          <p:cNvSpPr>
            <a:spLocks noGrp="1" noRot="1" noChangeArrowheads="1"/>
          </p:cNvSpPr>
          <p:nvPr>
            <p:ph type="title"/>
          </p:nvPr>
        </p:nvSpPr>
        <p:spPr/>
        <p:txBody>
          <a:bodyPr>
            <a:normAutofit/>
          </a:bodyPr>
          <a:lstStyle/>
          <a:p>
            <a:pPr fontAlgn="auto">
              <a:spcAft>
                <a:spcPts val="0"/>
              </a:spcAft>
              <a:defRPr/>
            </a:pPr>
            <a:r>
              <a:rPr lang="en-US" altLang="zh-CN" sz="2800" dirty="0">
                <a:solidFill>
                  <a:srgbClr val="EA6A00"/>
                </a:solidFill>
                <a:latin typeface="宋体" panose="02010600030101010101" pitchFamily="2" charset="-122"/>
                <a:ea typeface="宋体" panose="02010600030101010101" pitchFamily="2" charset="-122"/>
              </a:rPr>
              <a:t>1</a:t>
            </a:r>
            <a:r>
              <a:rPr lang="zh-CN" altLang="en-US" sz="2800" dirty="0">
                <a:solidFill>
                  <a:srgbClr val="EA6A00"/>
                </a:solidFill>
                <a:latin typeface="宋体" panose="02010600030101010101" pitchFamily="2" charset="-122"/>
                <a:ea typeface="宋体" panose="02010600030101010101" pitchFamily="2" charset="-122"/>
              </a:rPr>
              <a:t>、性格</a:t>
            </a:r>
            <a:endParaRPr lang="zh-CN" altLang="en-US" sz="2800" dirty="0">
              <a:solidFill>
                <a:srgbClr val="EA6A00"/>
              </a:solidFill>
              <a:latin typeface="宋体" panose="02010600030101010101" pitchFamily="2" charset="-122"/>
              <a:ea typeface="宋体" panose="02010600030101010101" pitchFamily="2" charset="-122"/>
            </a:endParaRPr>
          </a:p>
        </p:txBody>
      </p:sp>
      <p:pic>
        <p:nvPicPr>
          <p:cNvPr id="5" name="图片 4" descr="201311816046633.png"/>
          <p:cNvPicPr>
            <a:picLocks noChangeAspect="1"/>
          </p:cNvPicPr>
          <p:nvPr/>
        </p:nvPicPr>
        <p:blipFill>
          <a:blip r:embed="rId1"/>
          <a:stretch>
            <a:fillRect/>
          </a:stretch>
        </p:blipFill>
        <p:spPr>
          <a:xfrm>
            <a:off x="4067944" y="3501008"/>
            <a:ext cx="4475989" cy="3356992"/>
          </a:xfrm>
          <a:prstGeom prst="rect">
            <a:avLst/>
          </a:prstGeom>
        </p:spPr>
      </p:pic>
    </p:spTree>
  </p:cSld>
  <p:clrMapOvr>
    <a:masterClrMapping/>
  </p:clrMapOvr>
  <p:transition>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Rot="1" noChangeArrowheads="1"/>
          </p:cNvSpPr>
          <p:nvPr>
            <p:ph idx="1"/>
          </p:nvPr>
        </p:nvSpPr>
        <p:spPr/>
        <p:txBody>
          <a:bodyPr/>
          <a:lstStyle/>
          <a:p>
            <a:r>
              <a:rPr lang="zh-CN" altLang="en-US" sz="2800" dirty="0" smtClean="0">
                <a:latin typeface="宋体" panose="02010600030101010101" pitchFamily="2" charset="-122"/>
                <a:ea typeface="宋体" panose="02010600030101010101" pitchFamily="2" charset="-122"/>
              </a:rPr>
              <a:t>职业性格是指人们在长期特定的职业生活中所形成的与职业相联系的比较稳定的心理特征。</a:t>
            </a:r>
            <a:endParaRPr lang="zh-CN" altLang="en-US" sz="2800" dirty="0" smtClean="0">
              <a:latin typeface="宋体" panose="02010600030101010101" pitchFamily="2" charset="-122"/>
              <a:ea typeface="宋体" panose="02010600030101010101" pitchFamily="2" charset="-122"/>
            </a:endParaRPr>
          </a:p>
        </p:txBody>
      </p:sp>
      <p:sp>
        <p:nvSpPr>
          <p:cNvPr id="157698" name="Rectangle 2"/>
          <p:cNvSpPr>
            <a:spLocks noGrp="1" noRot="1" noChangeArrowheads="1"/>
          </p:cNvSpPr>
          <p:nvPr>
            <p:ph type="title"/>
          </p:nvPr>
        </p:nvSpPr>
        <p:spPr/>
        <p:txBody>
          <a:bodyPr>
            <a:normAutofit/>
          </a:bodyPr>
          <a:lstStyle/>
          <a:p>
            <a:pPr fontAlgn="auto">
              <a:spcAft>
                <a:spcPts val="0"/>
              </a:spcAft>
              <a:defRPr/>
            </a:pPr>
            <a:r>
              <a:rPr lang="en-US" altLang="zh-CN" sz="2800" dirty="0">
                <a:solidFill>
                  <a:srgbClr val="EA6A00"/>
                </a:solidFill>
                <a:latin typeface="宋体" panose="02010600030101010101" pitchFamily="2" charset="-122"/>
                <a:ea typeface="宋体" panose="02010600030101010101" pitchFamily="2" charset="-122"/>
              </a:rPr>
              <a:t>2</a:t>
            </a:r>
            <a:r>
              <a:rPr lang="zh-CN" altLang="en-US" sz="2800" dirty="0">
                <a:solidFill>
                  <a:srgbClr val="EA6A00"/>
                </a:solidFill>
                <a:latin typeface="宋体" panose="02010600030101010101" pitchFamily="2" charset="-122"/>
                <a:ea typeface="宋体" panose="02010600030101010101" pitchFamily="2" charset="-122"/>
              </a:rPr>
              <a:t>、职业性格</a:t>
            </a:r>
            <a:endParaRPr lang="zh-CN" altLang="en-US" sz="2800" dirty="0">
              <a:solidFill>
                <a:srgbClr val="EA6A00"/>
              </a:solidFill>
              <a:latin typeface="宋体" panose="02010600030101010101" pitchFamily="2" charset="-122"/>
              <a:ea typeface="宋体" panose="02010600030101010101" pitchFamily="2" charset="-122"/>
            </a:endParaRPr>
          </a:p>
        </p:txBody>
      </p:sp>
      <p:pic>
        <p:nvPicPr>
          <p:cNvPr id="4" name="图片 3" descr="2010052617060595.jpg"/>
          <p:cNvPicPr>
            <a:picLocks noChangeAspect="1"/>
          </p:cNvPicPr>
          <p:nvPr/>
        </p:nvPicPr>
        <p:blipFill>
          <a:blip r:embed="rId1"/>
          <a:stretch>
            <a:fillRect/>
          </a:stretch>
        </p:blipFill>
        <p:spPr>
          <a:xfrm>
            <a:off x="5292080" y="2636912"/>
            <a:ext cx="2995533" cy="3744416"/>
          </a:xfrm>
          <a:prstGeom prst="rect">
            <a:avLst/>
          </a:prstGeom>
        </p:spPr>
      </p:pic>
    </p:spTree>
  </p:cSld>
  <p:clrMapOvr>
    <a:masterClrMapping/>
  </p:clrMapOvr>
  <p:transition>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Rot="1" noChangeArrowheads="1"/>
          </p:cNvSpPr>
          <p:nvPr>
            <p:ph idx="1"/>
          </p:nvPr>
        </p:nvSpPr>
        <p:spPr/>
        <p:txBody>
          <a:bodyPr/>
          <a:lstStyle/>
          <a:p>
            <a:r>
              <a:rPr lang="zh-CN" altLang="en-US" sz="2800" dirty="0" smtClean="0">
                <a:latin typeface="宋体" panose="02010600030101010101" pitchFamily="2" charset="-122"/>
                <a:ea typeface="宋体" panose="02010600030101010101" pitchFamily="2" charset="-122"/>
              </a:rPr>
              <a:t>影响职业性格形成的因素：</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）职业性格的形成受职业环境的影响。</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）职业性格是在职业实践活动中不断发展和完善的。</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）自我培养对于职业性格的形成也起到了作用。</a:t>
            </a:r>
            <a:endParaRPr lang="zh-CN" altLang="en-US" sz="2800" dirty="0" smtClean="0">
              <a:latin typeface="宋体" panose="02010600030101010101" pitchFamily="2" charset="-122"/>
              <a:ea typeface="宋体" panose="02010600030101010101" pitchFamily="2" charset="-122"/>
            </a:endParaRPr>
          </a:p>
        </p:txBody>
      </p:sp>
      <p:sp>
        <p:nvSpPr>
          <p:cNvPr id="158722" name="Rectangle 2"/>
          <p:cNvSpPr>
            <a:spLocks noGrp="1" noRot="1" noChangeArrowheads="1"/>
          </p:cNvSpPr>
          <p:nvPr>
            <p:ph type="title"/>
          </p:nvPr>
        </p:nvSpPr>
        <p:spPr/>
        <p:txBody>
          <a:bodyPr>
            <a:normAutofit/>
          </a:bodyPr>
          <a:lstStyle/>
          <a:p>
            <a:pPr fontAlgn="auto">
              <a:spcAft>
                <a:spcPts val="0"/>
              </a:spcAft>
              <a:defRPr/>
            </a:pPr>
            <a:r>
              <a:rPr lang="en-US" altLang="zh-CN" sz="2800" dirty="0">
                <a:solidFill>
                  <a:srgbClr val="EA6A00"/>
                </a:solidFill>
                <a:latin typeface="宋体" panose="02010600030101010101" pitchFamily="2" charset="-122"/>
                <a:ea typeface="宋体" panose="02010600030101010101" pitchFamily="2" charset="-122"/>
              </a:rPr>
              <a:t>3</a:t>
            </a:r>
            <a:r>
              <a:rPr lang="zh-CN" altLang="en-US" sz="2800" dirty="0">
                <a:solidFill>
                  <a:srgbClr val="EA6A00"/>
                </a:solidFill>
                <a:latin typeface="宋体" panose="02010600030101010101" pitchFamily="2" charset="-122"/>
                <a:ea typeface="宋体" panose="02010600030101010101" pitchFamily="2" charset="-122"/>
              </a:rPr>
              <a:t>、性格可以调适</a:t>
            </a:r>
            <a:endParaRPr lang="zh-CN" altLang="en-US" sz="2800" dirty="0">
              <a:solidFill>
                <a:srgbClr val="EA6A00"/>
              </a:solidFill>
              <a:latin typeface="宋体" panose="02010600030101010101" pitchFamily="2" charset="-122"/>
              <a:ea typeface="宋体" panose="02010600030101010101" pitchFamily="2" charset="-122"/>
            </a:endParaRPr>
          </a:p>
        </p:txBody>
      </p:sp>
      <p:pic>
        <p:nvPicPr>
          <p:cNvPr id="4" name="图片 3" descr="3749cf0bc2562b9ffe2e155aa64b_630_456_c6.jpg"/>
          <p:cNvPicPr>
            <a:picLocks noChangeAspect="1"/>
          </p:cNvPicPr>
          <p:nvPr/>
        </p:nvPicPr>
        <p:blipFill>
          <a:blip r:embed="rId1"/>
          <a:stretch>
            <a:fillRect/>
          </a:stretch>
        </p:blipFill>
        <p:spPr>
          <a:xfrm>
            <a:off x="5076056" y="4095031"/>
            <a:ext cx="3825649" cy="2762969"/>
          </a:xfrm>
          <a:prstGeom prst="rect">
            <a:avLst/>
          </a:prstGeom>
        </p:spPr>
      </p:pic>
    </p:spTree>
  </p:cSld>
  <p:clrMapOvr>
    <a:masterClrMapping/>
  </p:clrMapOvr>
  <p:transition>
    <p:push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800" dirty="0" smtClean="0">
                <a:solidFill>
                  <a:srgbClr val="EA6A00"/>
                </a:solidFill>
                <a:latin typeface="宋体" panose="02010600030101010101" pitchFamily="2" charset="-122"/>
                <a:ea typeface="宋体" panose="02010600030101010101" pitchFamily="2" charset="-122"/>
              </a:rPr>
              <a:t>1</a:t>
            </a:r>
            <a:r>
              <a:rPr lang="zh-CN" altLang="en-US" sz="2800" dirty="0" smtClean="0">
                <a:solidFill>
                  <a:srgbClr val="EA6A00"/>
                </a:solidFill>
                <a:latin typeface="宋体" panose="02010600030101010101" pitchFamily="2" charset="-122"/>
                <a:ea typeface="宋体" panose="02010600030101010101" pitchFamily="2" charset="-122"/>
              </a:rPr>
              <a:t>、能力</a:t>
            </a:r>
            <a:endParaRPr lang="en-US" altLang="zh-CN" sz="2800" dirty="0" smtClean="0">
              <a:solidFill>
                <a:srgbClr val="EA6A00"/>
              </a:solidFill>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定义：能力指顺利地完成某种活动所具备的稳定的个性心理特征</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能力受两方面因素的影响：</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）是先天遗传因素；</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）是后天的学习和实践因素。</a:t>
            </a:r>
            <a:endParaRPr lang="en-US" altLang="zh-CN" sz="2800" dirty="0" smtClean="0">
              <a:latin typeface="宋体" panose="02010600030101010101" pitchFamily="2" charset="-122"/>
              <a:ea typeface="宋体" panose="02010600030101010101" pitchFamily="2" charset="-122"/>
            </a:endParaRPr>
          </a:p>
          <a:p>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能力直接影响人们工作和学习的</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效率。</a:t>
            </a:r>
            <a:endParaRPr lang="zh-CN" altLang="en-US" sz="2800" dirty="0" smtClean="0">
              <a:latin typeface="宋体" panose="02010600030101010101" pitchFamily="2" charset="-122"/>
              <a:ea typeface="宋体" panose="02010600030101010101" pitchFamily="2" charset="-122"/>
            </a:endParaRPr>
          </a:p>
          <a:p>
            <a:endParaRPr lang="zh-CN" altLang="en-US" dirty="0"/>
          </a:p>
        </p:txBody>
      </p:sp>
      <p:sp>
        <p:nvSpPr>
          <p:cNvPr id="160772" name="Rectangle 4"/>
          <p:cNvSpPr>
            <a:spLocks noGrp="1" noRot="1" noChangeArrowheads="1"/>
          </p:cNvSpPr>
          <p:nvPr>
            <p:ph type="title"/>
          </p:nvPr>
        </p:nvSpPr>
        <p:spPr/>
        <p:txBody>
          <a:bodyPr>
            <a:noAutofit/>
          </a:bodyPr>
          <a:lstStyle/>
          <a:p>
            <a:pPr fontAlgn="auto">
              <a:spcAft>
                <a:spcPts val="0"/>
              </a:spcAft>
              <a:defRPr/>
            </a:pPr>
            <a:r>
              <a:rPr lang="zh-CN" altLang="en-US" sz="3200" dirty="0">
                <a:solidFill>
                  <a:srgbClr val="EA6A00"/>
                </a:solidFill>
                <a:latin typeface="宋体" panose="02010600030101010101" pitchFamily="2" charset="-122"/>
                <a:ea typeface="宋体" panose="02010600030101010101" pitchFamily="2" charset="-122"/>
              </a:rPr>
              <a:t>三、发现自己的亮点</a:t>
            </a:r>
            <a:br>
              <a:rPr lang="zh-CN" altLang="en-US" sz="3200" dirty="0">
                <a:solidFill>
                  <a:srgbClr val="EA6A00"/>
                </a:solidFill>
                <a:latin typeface="宋体" panose="02010600030101010101" pitchFamily="2" charset="-122"/>
                <a:ea typeface="宋体" panose="02010600030101010101" pitchFamily="2" charset="-122"/>
              </a:rPr>
            </a:br>
            <a:r>
              <a:rPr lang="zh-CN" altLang="en-US" sz="3200" dirty="0">
                <a:solidFill>
                  <a:srgbClr val="EA6A00"/>
                </a:solidFill>
                <a:latin typeface="宋体" panose="02010600030101010101" pitchFamily="2" charset="-122"/>
                <a:ea typeface="宋体" panose="02010600030101010101" pitchFamily="2" charset="-122"/>
              </a:rPr>
              <a:t>                    </a:t>
            </a:r>
            <a:r>
              <a:rPr lang="zh-CN" altLang="en-US" sz="3200" dirty="0" smtClean="0">
                <a:solidFill>
                  <a:srgbClr val="EA6A00"/>
                </a:solidFill>
                <a:latin typeface="宋体" panose="02010600030101010101" pitchFamily="2" charset="-122"/>
                <a:ea typeface="宋体" panose="02010600030101010101" pitchFamily="2" charset="-122"/>
              </a:rPr>
              <a:t> </a:t>
            </a:r>
            <a:r>
              <a:rPr lang="en-US" altLang="zh-CN" sz="3200" dirty="0">
                <a:solidFill>
                  <a:srgbClr val="EA6A00"/>
                </a:solidFill>
                <a:latin typeface="宋体" panose="02010600030101010101" pitchFamily="2" charset="-122"/>
                <a:ea typeface="宋体" panose="02010600030101010101" pitchFamily="2" charset="-122"/>
              </a:rPr>
              <a:t>——</a:t>
            </a:r>
            <a:r>
              <a:rPr lang="zh-CN" altLang="en-US" sz="3200" dirty="0">
                <a:solidFill>
                  <a:srgbClr val="EA6A00"/>
                </a:solidFill>
                <a:latin typeface="宋体" panose="02010600030101010101" pitchFamily="2" charset="-122"/>
                <a:ea typeface="宋体" panose="02010600030101010101" pitchFamily="2" charset="-122"/>
              </a:rPr>
              <a:t>能力分析与提高</a:t>
            </a:r>
            <a:endParaRPr lang="zh-CN" altLang="en-US" sz="3200" dirty="0">
              <a:solidFill>
                <a:srgbClr val="EA6A00"/>
              </a:solidFill>
              <a:latin typeface="宋体" panose="02010600030101010101" pitchFamily="2" charset="-122"/>
              <a:ea typeface="宋体" panose="02010600030101010101" pitchFamily="2" charset="-122"/>
            </a:endParaRPr>
          </a:p>
        </p:txBody>
      </p:sp>
      <p:pic>
        <p:nvPicPr>
          <p:cNvPr id="4" name="图片 3" descr="1410822292_GOjHA2.jpg"/>
          <p:cNvPicPr>
            <a:picLocks noChangeAspect="1"/>
          </p:cNvPicPr>
          <p:nvPr/>
        </p:nvPicPr>
        <p:blipFill>
          <a:blip r:embed="rId1"/>
          <a:stretch>
            <a:fillRect/>
          </a:stretch>
        </p:blipFill>
        <p:spPr>
          <a:xfrm>
            <a:off x="5940152" y="2564904"/>
            <a:ext cx="2843408" cy="3895080"/>
          </a:xfrm>
          <a:prstGeom prst="rect">
            <a:avLst/>
          </a:prstGeom>
        </p:spPr>
      </p:pic>
    </p:spTree>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Rot="1" noChangeArrowheads="1"/>
          </p:cNvSpPr>
          <p:nvPr>
            <p:ph idx="1"/>
          </p:nvPr>
        </p:nvSpPr>
        <p:spPr>
          <a:xfrm>
            <a:off x="395536" y="1556792"/>
            <a:ext cx="8229600" cy="4525962"/>
          </a:xfrm>
        </p:spPr>
        <p:txBody>
          <a:bodyPr/>
          <a:lstStyle/>
          <a:p>
            <a:r>
              <a:rPr lang="zh-CN" altLang="en-US" sz="2800" dirty="0" smtClean="0">
                <a:latin typeface="宋体" panose="02010600030101010101" pitchFamily="2" charset="-122"/>
                <a:ea typeface="宋体" panose="02010600030101010101" pitchFamily="2" charset="-122"/>
              </a:rPr>
              <a:t>第一、好好学习。</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第二、重视实践。</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第三、培养良好的品质。</a:t>
            </a:r>
            <a:endParaRPr lang="zh-CN" altLang="en-US" sz="2800" dirty="0" smtClean="0">
              <a:latin typeface="宋体" panose="02010600030101010101" pitchFamily="2" charset="-122"/>
              <a:ea typeface="宋体" panose="02010600030101010101" pitchFamily="2" charset="-122"/>
            </a:endParaRPr>
          </a:p>
        </p:txBody>
      </p:sp>
      <p:sp>
        <p:nvSpPr>
          <p:cNvPr id="163842" name="Rectangle 2"/>
          <p:cNvSpPr>
            <a:spLocks noGrp="1" noRot="1" noChangeArrowheads="1"/>
          </p:cNvSpPr>
          <p:nvPr>
            <p:ph type="title"/>
          </p:nvPr>
        </p:nvSpPr>
        <p:spPr/>
        <p:txBody>
          <a:bodyPr>
            <a:normAutofit/>
          </a:bodyPr>
          <a:lstStyle/>
          <a:p>
            <a:pPr fontAlgn="auto">
              <a:spcAft>
                <a:spcPts val="0"/>
              </a:spcAft>
              <a:defRPr/>
            </a:pPr>
            <a:r>
              <a:rPr lang="en-US" altLang="zh-CN" sz="2800" dirty="0">
                <a:solidFill>
                  <a:srgbClr val="EA6A00"/>
                </a:solidFill>
                <a:latin typeface="宋体" panose="02010600030101010101" pitchFamily="2" charset="-122"/>
                <a:ea typeface="宋体" panose="02010600030101010101" pitchFamily="2" charset="-122"/>
              </a:rPr>
              <a:t>2</a:t>
            </a:r>
            <a:r>
              <a:rPr lang="zh-CN" altLang="en-US" sz="2800" dirty="0">
                <a:solidFill>
                  <a:srgbClr val="EA6A00"/>
                </a:solidFill>
                <a:latin typeface="宋体" panose="02010600030101010101" pitchFamily="2" charset="-122"/>
                <a:ea typeface="宋体" panose="02010600030101010101" pitchFamily="2" charset="-122"/>
              </a:rPr>
              <a:t>、职业能力的提高：</a:t>
            </a:r>
            <a:endParaRPr lang="zh-CN" altLang="en-US" sz="2800" dirty="0">
              <a:solidFill>
                <a:srgbClr val="EA6A00"/>
              </a:solidFill>
              <a:latin typeface="宋体" panose="02010600030101010101" pitchFamily="2" charset="-122"/>
              <a:ea typeface="宋体" panose="02010600030101010101" pitchFamily="2" charset="-122"/>
            </a:endParaRPr>
          </a:p>
        </p:txBody>
      </p:sp>
      <p:pic>
        <p:nvPicPr>
          <p:cNvPr id="7" name="图片 6" descr="6719d7d6tx6BHwhbJKBf5&amp;690.jpg"/>
          <p:cNvPicPr>
            <a:picLocks noChangeAspect="1"/>
          </p:cNvPicPr>
          <p:nvPr/>
        </p:nvPicPr>
        <p:blipFill>
          <a:blip r:embed="rId1"/>
          <a:stretch>
            <a:fillRect/>
          </a:stretch>
        </p:blipFill>
        <p:spPr>
          <a:xfrm>
            <a:off x="4647723" y="3490380"/>
            <a:ext cx="4496277" cy="3367620"/>
          </a:xfrm>
          <a:prstGeom prst="rect">
            <a:avLst/>
          </a:prstGeom>
        </p:spPr>
      </p:pic>
    </p:spTree>
  </p:cSld>
  <p:clrMapOvr>
    <a:masterClrMapping/>
  </p:clrMapOvr>
  <p:transition>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Rot="1" noChangeArrowheads="1"/>
          </p:cNvSpPr>
          <p:nvPr>
            <p:ph idx="1"/>
          </p:nvPr>
        </p:nvSpPr>
        <p:spPr/>
        <p:txBody>
          <a:bodyPr/>
          <a:lstStyle/>
          <a:p>
            <a:pPr>
              <a:lnSpc>
                <a:spcPct val="90000"/>
              </a:lnSpc>
            </a:pP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、职业价值取向：</a:t>
            </a:r>
            <a:endParaRPr lang="zh-CN" altLang="en-US" sz="2800" b="1" dirty="0" smtClean="0">
              <a:latin typeface="宋体" panose="02010600030101010101" pitchFamily="2" charset="-122"/>
              <a:ea typeface="宋体" panose="02010600030101010101" pitchFamily="2" charset="-122"/>
            </a:endParaRPr>
          </a:p>
          <a:p>
            <a:pPr>
              <a:lnSpc>
                <a:spcPct val="90000"/>
              </a:lnSpc>
            </a:pPr>
            <a:r>
              <a:rPr lang="zh-CN" altLang="en-US" sz="2800" b="1"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  是人们谋取一份职业的社会行为目的，决定人的就业方向和职业行为，影响人在职业活动中的态度，是人在从业过程中的驱动力。</a:t>
            </a:r>
            <a:endParaRPr lang="zh-CN" altLang="en-US" sz="2800" dirty="0" smtClean="0">
              <a:latin typeface="宋体" panose="02010600030101010101" pitchFamily="2" charset="-122"/>
              <a:ea typeface="宋体" panose="02010600030101010101" pitchFamily="2" charset="-122"/>
            </a:endParaRPr>
          </a:p>
        </p:txBody>
      </p:sp>
      <p:sp>
        <p:nvSpPr>
          <p:cNvPr id="164866" name="Rectangle 2"/>
          <p:cNvSpPr>
            <a:spLocks noGrp="1" noRot="1" noChangeArrowheads="1"/>
          </p:cNvSpPr>
          <p:nvPr>
            <p:ph type="title"/>
          </p:nvPr>
        </p:nvSpPr>
        <p:spPr>
          <a:xfrm>
            <a:off x="323528" y="260648"/>
            <a:ext cx="8229600" cy="1143000"/>
          </a:xfrm>
        </p:spPr>
        <p:txBody>
          <a:bodyPr>
            <a:normAutofit/>
          </a:bodyPr>
          <a:lstStyle/>
          <a:p>
            <a:pPr fontAlgn="auto">
              <a:spcAft>
                <a:spcPts val="0"/>
              </a:spcAft>
              <a:defRPr/>
            </a:pPr>
            <a:r>
              <a:rPr lang="zh-CN" altLang="en-US" sz="3200" dirty="0">
                <a:solidFill>
                  <a:srgbClr val="EA6A00"/>
                </a:solidFill>
                <a:latin typeface="宋体" panose="02010600030101010101" pitchFamily="2" charset="-122"/>
                <a:ea typeface="宋体" panose="02010600030101010101" pitchFamily="2" charset="-122"/>
              </a:rPr>
              <a:t>四、做职业人生的掌舵</a:t>
            </a:r>
            <a:r>
              <a:rPr lang="zh-CN" altLang="en-US" sz="3200" dirty="0" smtClean="0">
                <a:solidFill>
                  <a:srgbClr val="EA6A00"/>
                </a:solidFill>
                <a:latin typeface="宋体" panose="02010600030101010101" pitchFamily="2" charset="-122"/>
                <a:ea typeface="宋体" panose="02010600030101010101" pitchFamily="2" charset="-122"/>
              </a:rPr>
              <a:t>人</a:t>
            </a:r>
            <a:br>
              <a:rPr lang="en-US" altLang="zh-CN" sz="3200" dirty="0" smtClean="0">
                <a:solidFill>
                  <a:srgbClr val="EA6A00"/>
                </a:solidFill>
                <a:latin typeface="宋体" panose="02010600030101010101" pitchFamily="2" charset="-122"/>
                <a:ea typeface="宋体" panose="02010600030101010101" pitchFamily="2" charset="-122"/>
              </a:rPr>
            </a:br>
            <a:r>
              <a:rPr lang="en-US" altLang="zh-CN" sz="3200" dirty="0" smtClean="0">
                <a:solidFill>
                  <a:srgbClr val="EA6A00"/>
                </a:solidFill>
                <a:latin typeface="宋体" panose="02010600030101010101" pitchFamily="2" charset="-122"/>
                <a:ea typeface="宋体" panose="02010600030101010101" pitchFamily="2" charset="-122"/>
              </a:rPr>
              <a:t>                 ——</a:t>
            </a:r>
            <a:r>
              <a:rPr lang="zh-CN" altLang="en-US" sz="3200" dirty="0">
                <a:solidFill>
                  <a:srgbClr val="EA6A00"/>
                </a:solidFill>
                <a:latin typeface="宋体" panose="02010600030101010101" pitchFamily="2" charset="-122"/>
                <a:ea typeface="宋体" panose="02010600030101010101" pitchFamily="2" charset="-122"/>
              </a:rPr>
              <a:t>职业价值</a:t>
            </a:r>
            <a:r>
              <a:rPr lang="zh-CN" altLang="en-US" sz="3200" dirty="0" smtClean="0">
                <a:solidFill>
                  <a:srgbClr val="EA6A00"/>
                </a:solidFill>
                <a:latin typeface="宋体" panose="02010600030101010101" pitchFamily="2" charset="-122"/>
                <a:ea typeface="宋体" panose="02010600030101010101" pitchFamily="2" charset="-122"/>
              </a:rPr>
              <a:t>取向与</a:t>
            </a:r>
            <a:r>
              <a:rPr lang="zh-CN" altLang="en-US" sz="3200" dirty="0">
                <a:solidFill>
                  <a:srgbClr val="EA6A00"/>
                </a:solidFill>
                <a:latin typeface="宋体" panose="02010600030101010101" pitchFamily="2" charset="-122"/>
                <a:ea typeface="宋体" panose="02010600030101010101" pitchFamily="2" charset="-122"/>
              </a:rPr>
              <a:t>调整</a:t>
            </a:r>
            <a:endParaRPr lang="zh-CN" altLang="en-US" sz="3200" dirty="0">
              <a:solidFill>
                <a:srgbClr val="EA6A00"/>
              </a:solidFill>
              <a:latin typeface="宋体" panose="02010600030101010101" pitchFamily="2" charset="-122"/>
              <a:ea typeface="宋体" panose="02010600030101010101" pitchFamily="2" charset="-122"/>
            </a:endParaRPr>
          </a:p>
        </p:txBody>
      </p:sp>
      <p:pic>
        <p:nvPicPr>
          <p:cNvPr id="5" name="图片 4" descr="12081301.jpg"/>
          <p:cNvPicPr>
            <a:picLocks noChangeAspect="1"/>
          </p:cNvPicPr>
          <p:nvPr/>
        </p:nvPicPr>
        <p:blipFill>
          <a:blip r:embed="rId1"/>
          <a:stretch>
            <a:fillRect/>
          </a:stretch>
        </p:blipFill>
        <p:spPr>
          <a:xfrm>
            <a:off x="2123728" y="3356992"/>
            <a:ext cx="5328592" cy="2984012"/>
          </a:xfrm>
          <a:prstGeom prst="rect">
            <a:avLst/>
          </a:prstGeom>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Rot="1" noChangeArrowheads="1"/>
          </p:cNvSpPr>
          <p:nvPr>
            <p:ph idx="1"/>
          </p:nvPr>
        </p:nvSpPr>
        <p:spPr/>
        <p:txBody>
          <a:bodyPr/>
          <a:lstStyle/>
          <a:p>
            <a:r>
              <a:rPr lang="en-US" altLang="zh-CN" sz="2800" b="1" dirty="0" smtClean="0">
                <a:solidFill>
                  <a:srgbClr val="EA6A00"/>
                </a:solidFill>
                <a:latin typeface="宋体" panose="02010600030101010101" pitchFamily="2" charset="-122"/>
                <a:ea typeface="宋体" panose="02010600030101010101" pitchFamily="2" charset="-122"/>
              </a:rPr>
              <a:t>2</a:t>
            </a:r>
            <a:r>
              <a:rPr lang="zh-CN" altLang="en-US" sz="2800" b="1" dirty="0" smtClean="0">
                <a:solidFill>
                  <a:srgbClr val="EA6A00"/>
                </a:solidFill>
                <a:latin typeface="宋体" panose="02010600030101010101" pitchFamily="2" charset="-122"/>
                <a:ea typeface="宋体" panose="02010600030101010101" pitchFamily="2" charset="-122"/>
              </a:rPr>
              <a:t>、职业内涵的四个要点</a:t>
            </a:r>
            <a:endParaRPr lang="zh-CN" altLang="en-US" sz="2800" b="1" dirty="0" smtClean="0">
              <a:solidFill>
                <a:srgbClr val="EA6A00"/>
              </a:solidFill>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稳定的收入。</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要承担相应的责任。</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是实现人生价值和进行自我完善的途径。</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是个人与社会相互联结的纽带。</a:t>
            </a:r>
            <a:endParaRPr lang="zh-CN" altLang="en-US" sz="2800" dirty="0" smtClean="0">
              <a:latin typeface="宋体" panose="02010600030101010101" pitchFamily="2" charset="-122"/>
              <a:ea typeface="宋体" panose="02010600030101010101" pitchFamily="2" charset="-122"/>
            </a:endParaRPr>
          </a:p>
          <a:p>
            <a:endParaRPr lang="zh-CN" altLang="en-US" sz="3600" b="1" dirty="0" smtClean="0"/>
          </a:p>
          <a:p>
            <a:endParaRPr lang="en-US" altLang="zh-CN" sz="3600" b="1" dirty="0" smtClean="0"/>
          </a:p>
        </p:txBody>
      </p:sp>
      <p:sp>
        <p:nvSpPr>
          <p:cNvPr id="7" name="横卷形 6"/>
          <p:cNvSpPr/>
          <p:nvPr/>
        </p:nvSpPr>
        <p:spPr>
          <a:xfrm>
            <a:off x="2123728" y="4365104"/>
            <a:ext cx="4929188" cy="121443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工作就是人生价值、人生的欢乐，也是幸福之所在</a:t>
            </a:r>
            <a:endParaRPr lang="en-US" altLang="zh-CN" dirty="0"/>
          </a:p>
          <a:p>
            <a:pPr algn="ctr">
              <a:defRPr/>
            </a:pPr>
            <a:r>
              <a:rPr lang="en-US" altLang="zh-CN" dirty="0"/>
              <a:t>                                               ——</a:t>
            </a:r>
            <a:r>
              <a:rPr lang="zh-CN" altLang="en-US" dirty="0"/>
              <a:t>罗丹</a:t>
            </a:r>
            <a:endParaRPr lang="zh-CN" altLang="en-US" dirty="0"/>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nSpc>
                <a:spcPct val="90000"/>
              </a:lnSpc>
            </a:pPr>
            <a:r>
              <a:rPr lang="en-US" altLang="zh-CN" sz="2800" dirty="0" smtClean="0">
                <a:latin typeface="宋体" panose="02010600030101010101" pitchFamily="2" charset="-122"/>
                <a:ea typeface="宋体" panose="02010600030101010101" pitchFamily="2" charset="-122"/>
              </a:rPr>
              <a:t>A</a:t>
            </a:r>
            <a:r>
              <a:rPr lang="zh-CN" altLang="en-US" sz="2800" dirty="0" smtClean="0">
                <a:latin typeface="宋体" panose="02010600030101010101" pitchFamily="2" charset="-122"/>
                <a:ea typeface="宋体" panose="02010600030101010101" pitchFamily="2" charset="-122"/>
              </a:rPr>
              <a:t>、应适当定位，脚踏实地，切忌“这山看着那山高”。</a:t>
            </a:r>
            <a:endParaRPr lang="zh-CN" altLang="en-US" sz="2800" dirty="0" smtClean="0">
              <a:latin typeface="宋体" panose="02010600030101010101" pitchFamily="2" charset="-122"/>
              <a:ea typeface="宋体" panose="02010600030101010101" pitchFamily="2" charset="-122"/>
            </a:endParaRPr>
          </a:p>
          <a:p>
            <a:pPr>
              <a:lnSpc>
                <a:spcPct val="90000"/>
              </a:lnSpc>
            </a:pPr>
            <a:r>
              <a:rPr lang="en-US" altLang="zh-CN" sz="2800" dirty="0" smtClean="0">
                <a:latin typeface="宋体" panose="02010600030101010101" pitchFamily="2" charset="-122"/>
                <a:ea typeface="宋体" panose="02010600030101010101" pitchFamily="2" charset="-122"/>
              </a:rPr>
              <a:t>B</a:t>
            </a:r>
            <a:r>
              <a:rPr lang="zh-CN" altLang="en-US" sz="2800" dirty="0" smtClean="0">
                <a:latin typeface="宋体" panose="02010600030101010101" pitchFamily="2" charset="-122"/>
                <a:ea typeface="宋体" panose="02010600030101010101" pitchFamily="2" charset="-122"/>
              </a:rPr>
              <a:t>、应看重发展，切忌“急功近利”。</a:t>
            </a:r>
            <a:endParaRPr lang="zh-CN" altLang="en-US" sz="2800" dirty="0" smtClean="0">
              <a:latin typeface="宋体" panose="02010600030101010101" pitchFamily="2" charset="-122"/>
              <a:ea typeface="宋体" panose="02010600030101010101" pitchFamily="2" charset="-122"/>
            </a:endParaRPr>
          </a:p>
          <a:p>
            <a:pPr>
              <a:lnSpc>
                <a:spcPct val="90000"/>
              </a:lnSpc>
            </a:pPr>
            <a:r>
              <a:rPr lang="en-US" altLang="zh-CN" sz="2800" dirty="0" smtClean="0">
                <a:latin typeface="宋体" panose="02010600030101010101" pitchFamily="2" charset="-122"/>
                <a:ea typeface="宋体" panose="02010600030101010101" pitchFamily="2" charset="-122"/>
              </a:rPr>
              <a:t>C</a:t>
            </a:r>
            <a:r>
              <a:rPr lang="zh-CN" altLang="en-US" sz="2800" dirty="0" smtClean="0">
                <a:latin typeface="宋体" panose="02010600030101010101" pitchFamily="2" charset="-122"/>
                <a:ea typeface="宋体" panose="02010600030101010101" pitchFamily="2" charset="-122"/>
              </a:rPr>
              <a:t>、应立足自身实际，切忌“好高骛远”。</a:t>
            </a:r>
            <a:endParaRPr lang="zh-CN" altLang="en-US" sz="2800" dirty="0" smtClean="0">
              <a:latin typeface="宋体" panose="02010600030101010101" pitchFamily="2" charset="-122"/>
              <a:ea typeface="宋体" panose="02010600030101010101" pitchFamily="2" charset="-122"/>
            </a:endParaRPr>
          </a:p>
          <a:p>
            <a:pPr>
              <a:lnSpc>
                <a:spcPct val="90000"/>
              </a:lnSpc>
            </a:pPr>
            <a:r>
              <a:rPr lang="en-US" altLang="zh-CN" sz="2800" dirty="0" smtClean="0">
                <a:latin typeface="宋体" panose="02010600030101010101" pitchFamily="2" charset="-122"/>
                <a:ea typeface="宋体" panose="02010600030101010101" pitchFamily="2" charset="-122"/>
              </a:rPr>
              <a:t>D</a:t>
            </a:r>
            <a:r>
              <a:rPr lang="zh-CN" altLang="en-US" sz="2800" dirty="0" smtClean="0">
                <a:latin typeface="宋体" panose="02010600030101010101" pitchFamily="2" charset="-122"/>
                <a:ea typeface="宋体" panose="02010600030101010101" pitchFamily="2" charset="-122"/>
              </a:rPr>
              <a:t>、端正职业动机，树立正确的职业价值取向。</a:t>
            </a:r>
            <a:endParaRPr lang="zh-CN" altLang="en-US" sz="2800" dirty="0" smtClean="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
        <p:nvSpPr>
          <p:cNvPr id="3" name="标题 2"/>
          <p:cNvSpPr>
            <a:spLocks noGrp="1"/>
          </p:cNvSpPr>
          <p:nvPr>
            <p:ph type="title"/>
          </p:nvPr>
        </p:nvSpPr>
        <p:spPr/>
        <p:txBody>
          <a:bodyPr>
            <a:normAutofit fontScale="90000"/>
          </a:bodyPr>
          <a:lstStyle/>
          <a:p>
            <a:r>
              <a:rPr lang="en-US" altLang="zh-CN" sz="3100" dirty="0" smtClean="0">
                <a:solidFill>
                  <a:srgbClr val="EA6A00"/>
                </a:solidFill>
                <a:latin typeface="宋体" panose="02010600030101010101" pitchFamily="2" charset="-122"/>
                <a:ea typeface="宋体" panose="02010600030101010101" pitchFamily="2" charset="-122"/>
              </a:rPr>
              <a:t>3</a:t>
            </a:r>
            <a:r>
              <a:rPr lang="zh-CN" altLang="en-US" sz="3100" dirty="0" smtClean="0">
                <a:solidFill>
                  <a:srgbClr val="EA6A00"/>
                </a:solidFill>
                <a:latin typeface="宋体" panose="02010600030101010101" pitchFamily="2" charset="-122"/>
                <a:ea typeface="宋体" panose="02010600030101010101" pitchFamily="2" charset="-122"/>
              </a:rPr>
              <a:t>、职业价值取向调整：</a:t>
            </a:r>
            <a:br>
              <a:rPr lang="zh-CN" altLang="en-US" sz="4400" dirty="0" smtClean="0">
                <a:solidFill>
                  <a:srgbClr val="EA6A00"/>
                </a:solidFill>
                <a:latin typeface="宋体" panose="02010600030101010101" pitchFamily="2" charset="-122"/>
                <a:ea typeface="宋体" panose="02010600030101010101" pitchFamily="2" charset="-122"/>
              </a:rPr>
            </a:br>
            <a:endParaRPr lang="zh-CN" altLang="en-US" b="0" dirty="0"/>
          </a:p>
        </p:txBody>
      </p:sp>
      <p:pic>
        <p:nvPicPr>
          <p:cNvPr id="4" name="图片 3" descr="20140316120839007.jpg"/>
          <p:cNvPicPr>
            <a:picLocks noChangeAspect="1"/>
          </p:cNvPicPr>
          <p:nvPr/>
        </p:nvPicPr>
        <p:blipFill>
          <a:blip r:embed="rId1"/>
          <a:stretch>
            <a:fillRect/>
          </a:stretch>
        </p:blipFill>
        <p:spPr>
          <a:xfrm>
            <a:off x="1331640" y="4293096"/>
            <a:ext cx="3138863" cy="1656184"/>
          </a:xfrm>
          <a:prstGeom prst="rect">
            <a:avLst/>
          </a:prstGeom>
        </p:spPr>
      </p:pic>
      <p:pic>
        <p:nvPicPr>
          <p:cNvPr id="5" name="图片 4" descr="20140316120839006.jpg"/>
          <p:cNvPicPr>
            <a:picLocks noChangeAspect="1"/>
          </p:cNvPicPr>
          <p:nvPr/>
        </p:nvPicPr>
        <p:blipFill>
          <a:blip r:embed="rId2"/>
          <a:stretch>
            <a:fillRect/>
          </a:stretch>
        </p:blipFill>
        <p:spPr>
          <a:xfrm>
            <a:off x="5148064" y="4221088"/>
            <a:ext cx="3255554" cy="1584176"/>
          </a:xfrm>
          <a:prstGeom prst="rect">
            <a:avLst/>
          </a:prstGeom>
        </p:spPr>
      </p:pic>
    </p:spTree>
  </p:cSld>
  <p:clrMapOvr>
    <a:masterClrMapping/>
  </p:clrMapOvr>
  <p:transition>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Rot="1" noChangeArrowheads="1"/>
          </p:cNvSpPr>
          <p:nvPr>
            <p:ph idx="1"/>
          </p:nvPr>
        </p:nvSpPr>
        <p:spPr/>
        <p:txBody>
          <a:bodyPr/>
          <a:lstStyle/>
          <a:p>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、对自己的学习状况分析：</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、行为习惯及改善：</a:t>
            </a:r>
            <a:endParaRPr lang="zh-CN" altLang="en-US" sz="2800" dirty="0" smtClean="0">
              <a:latin typeface="宋体" panose="02010600030101010101" pitchFamily="2" charset="-122"/>
              <a:ea typeface="宋体" panose="02010600030101010101" pitchFamily="2" charset="-122"/>
            </a:endParaRPr>
          </a:p>
        </p:txBody>
      </p:sp>
      <p:sp>
        <p:nvSpPr>
          <p:cNvPr id="165890" name="Rectangle 2"/>
          <p:cNvSpPr>
            <a:spLocks noGrp="1" noRot="1" noChangeArrowheads="1"/>
          </p:cNvSpPr>
          <p:nvPr>
            <p:ph type="title"/>
          </p:nvPr>
        </p:nvSpPr>
        <p:spPr/>
        <p:txBody>
          <a:bodyPr>
            <a:normAutofit/>
          </a:bodyPr>
          <a:lstStyle/>
          <a:p>
            <a:pPr fontAlgn="auto">
              <a:spcAft>
                <a:spcPts val="0"/>
              </a:spcAft>
              <a:defRPr/>
            </a:pPr>
            <a:r>
              <a:rPr lang="zh-CN" altLang="en-US" sz="3200" dirty="0">
                <a:solidFill>
                  <a:srgbClr val="EA6A00"/>
                </a:solidFill>
                <a:latin typeface="宋体" panose="02010600030101010101" pitchFamily="2" charset="-122"/>
                <a:ea typeface="宋体" panose="02010600030101010101" pitchFamily="2" charset="-122"/>
              </a:rPr>
              <a:t>五、每天进步</a:t>
            </a:r>
            <a:r>
              <a:rPr lang="zh-CN" altLang="en-US" sz="3200" dirty="0" smtClean="0">
                <a:solidFill>
                  <a:srgbClr val="EA6A00"/>
                </a:solidFill>
                <a:latin typeface="宋体" panose="02010600030101010101" pitchFamily="2" charset="-122"/>
                <a:ea typeface="宋体" panose="02010600030101010101" pitchFamily="2" charset="-122"/>
              </a:rPr>
              <a:t>一点点</a:t>
            </a:r>
            <a:br>
              <a:rPr lang="en-US" altLang="zh-CN" sz="3200" dirty="0" smtClean="0">
                <a:solidFill>
                  <a:srgbClr val="EA6A00"/>
                </a:solidFill>
                <a:latin typeface="宋体" panose="02010600030101010101" pitchFamily="2" charset="-122"/>
                <a:ea typeface="宋体" panose="02010600030101010101" pitchFamily="2" charset="-122"/>
              </a:rPr>
            </a:br>
            <a:r>
              <a:rPr lang="en-US" altLang="zh-CN" sz="3200" dirty="0" smtClean="0">
                <a:solidFill>
                  <a:srgbClr val="EA6A00"/>
                </a:solidFill>
                <a:latin typeface="宋体" panose="02010600030101010101" pitchFamily="2" charset="-122"/>
                <a:ea typeface="宋体" panose="02010600030101010101" pitchFamily="2" charset="-122"/>
              </a:rPr>
              <a:t>   ——</a:t>
            </a:r>
            <a:r>
              <a:rPr lang="zh-CN" altLang="en-US" sz="3200" dirty="0">
                <a:solidFill>
                  <a:srgbClr val="EA6A00"/>
                </a:solidFill>
                <a:latin typeface="宋体" panose="02010600030101010101" pitchFamily="2" charset="-122"/>
                <a:ea typeface="宋体" panose="02010600030101010101" pitchFamily="2" charset="-122"/>
              </a:rPr>
              <a:t>个人学习状况和行为习惯分析与改善</a:t>
            </a:r>
            <a:endParaRPr lang="zh-CN" altLang="en-US" sz="3200" dirty="0">
              <a:solidFill>
                <a:srgbClr val="EA6A00"/>
              </a:solidFill>
              <a:latin typeface="宋体" panose="02010600030101010101" pitchFamily="2" charset="-122"/>
              <a:ea typeface="宋体" panose="02010600030101010101" pitchFamily="2" charset="-122"/>
            </a:endParaRPr>
          </a:p>
        </p:txBody>
      </p:sp>
      <p:pic>
        <p:nvPicPr>
          <p:cNvPr id="5" name="图片 4" descr="item-51F2E8A8-EC87721B0000000004010000303BB1E3_0_300x300.jpg"/>
          <p:cNvPicPr>
            <a:picLocks noChangeAspect="1"/>
          </p:cNvPicPr>
          <p:nvPr/>
        </p:nvPicPr>
        <p:blipFill>
          <a:blip r:embed="rId1"/>
          <a:stretch>
            <a:fillRect/>
          </a:stretch>
        </p:blipFill>
        <p:spPr>
          <a:xfrm>
            <a:off x="4572000" y="2348880"/>
            <a:ext cx="4293096" cy="4293096"/>
          </a:xfrm>
          <a:prstGeom prst="rect">
            <a:avLst/>
          </a:prstGeom>
        </p:spPr>
      </p:pic>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Rot="1" noChangeArrowheads="1"/>
          </p:cNvSpPr>
          <p:nvPr>
            <p:ph idx="1"/>
          </p:nvPr>
        </p:nvSpPr>
        <p:spPr/>
        <p:txBody>
          <a:bodyPr/>
          <a:lstStyle/>
          <a:p>
            <a:pPr marL="1168400" lvl="1" indent="-711200">
              <a:buFont typeface="Wingdings" panose="05000000000000000000" pitchFamily="2" charset="2"/>
              <a:buNone/>
            </a:pPr>
            <a:endParaRPr lang="en-US" altLang="zh-CN" sz="3200" b="1" dirty="0" smtClean="0"/>
          </a:p>
          <a:p>
            <a:pPr marL="1168400" lvl="1" indent="-711200">
              <a:buFont typeface="Wingdings" panose="05000000000000000000" pitchFamily="2" charset="2"/>
              <a:buNone/>
            </a:pPr>
            <a:endParaRPr lang="zh-CN" altLang="en-US" sz="2400" b="1" dirty="0" smtClean="0"/>
          </a:p>
          <a:p>
            <a:pPr marL="1168400" lvl="1" indent="-711200">
              <a:buFont typeface="Wingdings" panose="05000000000000000000" pitchFamily="2" charset="2"/>
              <a:buNone/>
            </a:pPr>
            <a:endParaRPr lang="en-US" altLang="zh-CN" sz="3200" b="1" dirty="0" smtClean="0"/>
          </a:p>
        </p:txBody>
      </p:sp>
      <p:sp>
        <p:nvSpPr>
          <p:cNvPr id="166914" name="Rectangle 2"/>
          <p:cNvSpPr>
            <a:spLocks noGrp="1" noRot="1" noChangeArrowheads="1"/>
          </p:cNvSpPr>
          <p:nvPr>
            <p:ph type="title"/>
          </p:nvPr>
        </p:nvSpPr>
        <p:spPr/>
        <p:txBody>
          <a:bodyPr>
            <a:noAutofit/>
          </a:bodyPr>
          <a:lstStyle/>
          <a:p>
            <a:pPr fontAlgn="auto">
              <a:spcAft>
                <a:spcPts val="0"/>
              </a:spcAft>
              <a:defRPr/>
            </a:pPr>
            <a:r>
              <a:rPr lang="zh-CN" altLang="en-US" sz="4400" dirty="0" smtClean="0">
                <a:solidFill>
                  <a:srgbClr val="EA6A00"/>
                </a:solidFill>
                <a:latin typeface="宋体" panose="02010600030101010101" pitchFamily="2" charset="-122"/>
                <a:ea typeface="宋体" panose="02010600030101010101" pitchFamily="2" charset="-122"/>
              </a:rPr>
              <a:t>第</a:t>
            </a:r>
            <a:r>
              <a:rPr lang="zh-CN" altLang="en-US" sz="4400" dirty="0">
                <a:solidFill>
                  <a:srgbClr val="EA6A00"/>
                </a:solidFill>
                <a:latin typeface="宋体" panose="02010600030101010101" pitchFamily="2" charset="-122"/>
                <a:ea typeface="宋体" panose="02010600030101010101" pitchFamily="2" charset="-122"/>
              </a:rPr>
              <a:t>三</a:t>
            </a:r>
            <a:r>
              <a:rPr lang="zh-CN" altLang="en-US" sz="4400" dirty="0" smtClean="0">
                <a:solidFill>
                  <a:srgbClr val="EA6A00"/>
                </a:solidFill>
                <a:latin typeface="宋体" panose="02010600030101010101" pitchFamily="2" charset="-122"/>
                <a:ea typeface="宋体" panose="02010600030101010101" pitchFamily="2" charset="-122"/>
              </a:rPr>
              <a:t>课 </a:t>
            </a:r>
            <a:r>
              <a:rPr lang="zh-CN" altLang="en-US" sz="4400" dirty="0">
                <a:solidFill>
                  <a:srgbClr val="EA6A00"/>
                </a:solidFill>
                <a:latin typeface="宋体" panose="02010600030101010101" pitchFamily="2" charset="-122"/>
                <a:ea typeface="宋体" panose="02010600030101010101" pitchFamily="2" charset="-122"/>
              </a:rPr>
              <a:t>发展职业生涯要善于把握机遇</a:t>
            </a:r>
            <a:endParaRPr lang="zh-CN" altLang="en-US" sz="4400" dirty="0">
              <a:solidFill>
                <a:srgbClr val="EA6A00"/>
              </a:solidFill>
              <a:latin typeface="宋体" panose="02010600030101010101" pitchFamily="2" charset="-122"/>
              <a:ea typeface="宋体" panose="02010600030101010101" pitchFamily="2" charset="-122"/>
            </a:endParaRPr>
          </a:p>
        </p:txBody>
      </p:sp>
      <p:pic>
        <p:nvPicPr>
          <p:cNvPr id="4" name="图片 3" descr="环境分析.jpg"/>
          <p:cNvPicPr>
            <a:picLocks noChangeAspect="1"/>
          </p:cNvPicPr>
          <p:nvPr/>
        </p:nvPicPr>
        <p:blipFill>
          <a:blip r:embed="rId1"/>
          <a:stretch>
            <a:fillRect/>
          </a:stretch>
        </p:blipFill>
        <p:spPr>
          <a:xfrm>
            <a:off x="1907704" y="2060848"/>
            <a:ext cx="5343525" cy="4215160"/>
          </a:xfrm>
          <a:prstGeom prst="rect">
            <a:avLst/>
          </a:prstGeom>
        </p:spPr>
      </p:pic>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611560" y="260648"/>
            <a:ext cx="8229600" cy="1143000"/>
          </a:xfrm>
        </p:spPr>
        <p:txBody>
          <a:bodyPr>
            <a:noAutofit/>
          </a:bodyPr>
          <a:lstStyle/>
          <a:p>
            <a:pPr fontAlgn="auto">
              <a:spcAft>
                <a:spcPts val="0"/>
              </a:spcAft>
              <a:defRPr/>
            </a:pPr>
            <a:r>
              <a:rPr lang="zh-CN" altLang="en-US" sz="3200" dirty="0">
                <a:solidFill>
                  <a:srgbClr val="EA6A00"/>
                </a:solidFill>
                <a:latin typeface="宋体" panose="02010600030101010101" pitchFamily="2" charset="-122"/>
                <a:ea typeface="宋体" panose="02010600030101010101" pitchFamily="2" charset="-122"/>
              </a:rPr>
              <a:t>一、善于挖掘身边的资源</a:t>
            </a:r>
            <a:br>
              <a:rPr lang="zh-CN" altLang="en-US" sz="3200" dirty="0">
                <a:solidFill>
                  <a:srgbClr val="EA6A00"/>
                </a:solidFill>
                <a:latin typeface="宋体" panose="02010600030101010101" pitchFamily="2" charset="-122"/>
                <a:ea typeface="宋体" panose="02010600030101010101" pitchFamily="2" charset="-122"/>
              </a:rPr>
            </a:br>
            <a:r>
              <a:rPr lang="zh-CN" altLang="en-US" sz="3200" dirty="0">
                <a:solidFill>
                  <a:srgbClr val="EA6A00"/>
                </a:solidFill>
                <a:latin typeface="宋体" panose="02010600030101010101" pitchFamily="2" charset="-122"/>
                <a:ea typeface="宋体" panose="02010600030101010101" pitchFamily="2" charset="-122"/>
              </a:rPr>
              <a:t>                 </a:t>
            </a:r>
            <a:r>
              <a:rPr lang="zh-CN" altLang="en-US" sz="3200" dirty="0" smtClean="0">
                <a:solidFill>
                  <a:srgbClr val="EA6A00"/>
                </a:solidFill>
                <a:latin typeface="宋体" panose="02010600030101010101" pitchFamily="2" charset="-122"/>
                <a:ea typeface="宋体" panose="02010600030101010101" pitchFamily="2" charset="-122"/>
              </a:rPr>
              <a:t>  </a:t>
            </a:r>
            <a:r>
              <a:rPr lang="en-US" altLang="zh-CN" sz="3200" dirty="0">
                <a:solidFill>
                  <a:srgbClr val="EA6A00"/>
                </a:solidFill>
                <a:latin typeface="宋体" panose="02010600030101010101" pitchFamily="2" charset="-122"/>
                <a:ea typeface="宋体" panose="02010600030101010101" pitchFamily="2" charset="-122"/>
              </a:rPr>
              <a:t>——</a:t>
            </a:r>
            <a:r>
              <a:rPr lang="zh-CN" altLang="en-US" sz="3200" dirty="0">
                <a:solidFill>
                  <a:srgbClr val="EA6A00"/>
                </a:solidFill>
                <a:latin typeface="宋体" panose="02010600030101010101" pitchFamily="2" charset="-122"/>
                <a:ea typeface="宋体" panose="02010600030101010101" pitchFamily="2" charset="-122"/>
              </a:rPr>
              <a:t>家庭状况变化分析</a:t>
            </a:r>
            <a:endParaRPr lang="zh-CN" altLang="en-US" sz="3200" dirty="0">
              <a:solidFill>
                <a:srgbClr val="EA6A00"/>
              </a:solidFill>
              <a:latin typeface="宋体" panose="02010600030101010101" pitchFamily="2" charset="-122"/>
              <a:ea typeface="宋体" panose="02010600030101010101" pitchFamily="2" charset="-122"/>
            </a:endParaRPr>
          </a:p>
        </p:txBody>
      </p:sp>
      <p:graphicFrame>
        <p:nvGraphicFramePr>
          <p:cNvPr id="13" name="内容占位符 12"/>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Rot="1" noChangeArrowheads="1"/>
          </p:cNvSpPr>
          <p:nvPr>
            <p:ph idx="1"/>
          </p:nvPr>
        </p:nvSpPr>
        <p:spPr/>
        <p:txBody>
          <a:bodyPr/>
          <a:lstStyle/>
          <a:p>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、区域经济发展的动向：</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、区域经济发展中的机遇：</a:t>
            </a:r>
            <a:endParaRPr lang="zh-CN" altLang="en-US" sz="2800" dirty="0" smtClean="0">
              <a:latin typeface="宋体" panose="02010600030101010101" pitchFamily="2" charset="-122"/>
              <a:ea typeface="宋体" panose="02010600030101010101" pitchFamily="2" charset="-122"/>
            </a:endParaRPr>
          </a:p>
        </p:txBody>
      </p:sp>
      <p:sp>
        <p:nvSpPr>
          <p:cNvPr id="174082" name="Rectangle 2"/>
          <p:cNvSpPr>
            <a:spLocks noGrp="1" noRot="1" noChangeArrowheads="1"/>
          </p:cNvSpPr>
          <p:nvPr>
            <p:ph type="title"/>
          </p:nvPr>
        </p:nvSpPr>
        <p:spPr/>
        <p:txBody>
          <a:bodyPr>
            <a:normAutofit/>
          </a:bodyPr>
          <a:lstStyle/>
          <a:p>
            <a:pPr fontAlgn="auto">
              <a:spcAft>
                <a:spcPts val="0"/>
              </a:spcAft>
              <a:defRPr/>
            </a:pPr>
            <a:r>
              <a:rPr lang="zh-CN" altLang="en-US" sz="3200" dirty="0" smtClean="0">
                <a:solidFill>
                  <a:srgbClr val="EA6A00"/>
                </a:solidFill>
                <a:latin typeface="宋体" panose="02010600030101010101" pitchFamily="2" charset="-122"/>
                <a:ea typeface="宋体" panose="02010600030101010101" pitchFamily="2" charset="-122"/>
              </a:rPr>
              <a:t>二、</a:t>
            </a:r>
            <a:r>
              <a:rPr lang="zh-CN" altLang="en-US" sz="3200" dirty="0">
                <a:solidFill>
                  <a:srgbClr val="EA6A00"/>
                </a:solidFill>
                <a:latin typeface="宋体" panose="02010600030101010101" pitchFamily="2" charset="-122"/>
                <a:ea typeface="宋体" panose="02010600030101010101" pitchFamily="2" charset="-122"/>
              </a:rPr>
              <a:t>善于利用本地</a:t>
            </a:r>
            <a:r>
              <a:rPr lang="zh-CN" altLang="en-US" sz="3200" dirty="0" smtClean="0">
                <a:solidFill>
                  <a:srgbClr val="EA6A00"/>
                </a:solidFill>
                <a:latin typeface="宋体" panose="02010600030101010101" pitchFamily="2" charset="-122"/>
                <a:ea typeface="宋体" panose="02010600030101010101" pitchFamily="2" charset="-122"/>
              </a:rPr>
              <a:t>优势</a:t>
            </a:r>
            <a:br>
              <a:rPr lang="en-US" altLang="zh-CN" sz="3200" dirty="0" smtClean="0">
                <a:solidFill>
                  <a:srgbClr val="EA6A00"/>
                </a:solidFill>
                <a:latin typeface="宋体" panose="02010600030101010101" pitchFamily="2" charset="-122"/>
                <a:ea typeface="宋体" panose="02010600030101010101" pitchFamily="2" charset="-122"/>
              </a:rPr>
            </a:br>
            <a:r>
              <a:rPr lang="en-US" altLang="zh-CN" sz="3200" dirty="0" smtClean="0">
                <a:solidFill>
                  <a:srgbClr val="EA6A00"/>
                </a:solidFill>
                <a:latin typeface="宋体" panose="02010600030101010101" pitchFamily="2" charset="-122"/>
                <a:ea typeface="宋体" panose="02010600030101010101" pitchFamily="2" charset="-122"/>
              </a:rPr>
              <a:t>                ---</a:t>
            </a:r>
            <a:r>
              <a:rPr lang="zh-CN" altLang="en-US" sz="3200" dirty="0">
                <a:solidFill>
                  <a:srgbClr val="EA6A00"/>
                </a:solidFill>
                <a:latin typeface="宋体" panose="02010600030101010101" pitchFamily="2" charset="-122"/>
                <a:ea typeface="宋体" panose="02010600030101010101" pitchFamily="2" charset="-122"/>
              </a:rPr>
              <a:t>区域经济发展动向分析</a:t>
            </a:r>
            <a:endParaRPr lang="zh-CN" altLang="en-US" sz="3200" dirty="0">
              <a:solidFill>
                <a:srgbClr val="EA6A00"/>
              </a:solidFill>
              <a:latin typeface="宋体" panose="02010600030101010101" pitchFamily="2" charset="-122"/>
              <a:ea typeface="宋体" panose="02010600030101010101" pitchFamily="2" charset="-122"/>
            </a:endParaRPr>
          </a:p>
        </p:txBody>
      </p:sp>
      <p:pic>
        <p:nvPicPr>
          <p:cNvPr id="4" name="图片 3" descr="120-141029101551258.jpg"/>
          <p:cNvPicPr>
            <a:picLocks noChangeAspect="1"/>
          </p:cNvPicPr>
          <p:nvPr/>
        </p:nvPicPr>
        <p:blipFill>
          <a:blip r:embed="rId1"/>
          <a:stretch>
            <a:fillRect/>
          </a:stretch>
        </p:blipFill>
        <p:spPr>
          <a:xfrm>
            <a:off x="539552" y="2852936"/>
            <a:ext cx="7874000" cy="3088506"/>
          </a:xfrm>
          <a:prstGeom prst="rect">
            <a:avLst/>
          </a:prstGeom>
        </p:spPr>
      </p:pic>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Rot="1" noChangeArrowheads="1"/>
          </p:cNvSpPr>
          <p:nvPr>
            <p:ph idx="1"/>
          </p:nvPr>
        </p:nvSpPr>
        <p:spPr/>
        <p:txBody>
          <a:bodyPr/>
          <a:lstStyle/>
          <a:p>
            <a:pPr marL="1168400" lvl="1" indent="-711200" algn="just">
              <a:buFont typeface="Wingdings" panose="05000000000000000000" pitchFamily="2" charset="2"/>
              <a:buNone/>
            </a:pP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、行业发展动向：</a:t>
            </a:r>
            <a:endParaRPr lang="zh-CN" altLang="en-US" sz="2800" dirty="0" smtClean="0">
              <a:latin typeface="宋体" panose="02010600030101010101" pitchFamily="2" charset="-122"/>
              <a:ea typeface="宋体" panose="02010600030101010101" pitchFamily="2" charset="-122"/>
            </a:endParaRPr>
          </a:p>
          <a:p>
            <a:pPr marL="1168400" lvl="1" indent="-711200" algn="just">
              <a:buFont typeface="Wingdings" panose="05000000000000000000" pitchFamily="2" charset="2"/>
              <a:buNone/>
            </a:pPr>
            <a:r>
              <a:rPr lang="zh-CN" altLang="en-US" sz="2800" dirty="0" smtClean="0">
                <a:latin typeface="宋体" panose="02010600030101010101" pitchFamily="2" charset="-122"/>
                <a:ea typeface="宋体" panose="02010600030101010101" pitchFamily="2" charset="-122"/>
              </a:rPr>
              <a:t>我国行业发展动向的突出表现是：</a:t>
            </a:r>
            <a:endParaRPr lang="zh-CN" altLang="en-US" sz="2800" dirty="0" smtClean="0">
              <a:latin typeface="宋体" panose="02010600030101010101" pitchFamily="2" charset="-122"/>
              <a:ea typeface="宋体" panose="02010600030101010101" pitchFamily="2" charset="-122"/>
            </a:endParaRPr>
          </a:p>
          <a:p>
            <a:pPr marL="1168400" lvl="1" indent="-711200" algn="just">
              <a:buFont typeface="Wingdings" panose="05000000000000000000" pitchFamily="2" charset="2"/>
              <a:buNone/>
            </a:pPr>
            <a:r>
              <a:rPr lang="zh-CN" altLang="en-US" sz="2800" dirty="0" smtClean="0">
                <a:latin typeface="宋体" panose="02010600030101010101" pitchFamily="2" charset="-122"/>
                <a:ea typeface="宋体" panose="02010600030101010101" pitchFamily="2" charset="-122"/>
              </a:rPr>
              <a:t>       第一产业的从业人数越来越少，第三产业的从业人数越来越多，而且就业空间越来越大。</a:t>
            </a:r>
            <a:endParaRPr lang="zh-CN" altLang="en-US" sz="2800" dirty="0" smtClean="0">
              <a:latin typeface="宋体" panose="02010600030101010101" pitchFamily="2" charset="-122"/>
              <a:ea typeface="宋体" panose="02010600030101010101" pitchFamily="2" charset="-122"/>
            </a:endParaRPr>
          </a:p>
          <a:p>
            <a:pPr marL="1168400" lvl="1" indent="-711200" algn="just">
              <a:buFont typeface="Wingdings" panose="05000000000000000000" pitchFamily="2" charset="2"/>
              <a:buNone/>
            </a:pPr>
            <a:endParaRPr lang="en-US" altLang="zh-CN" b="1" dirty="0" smtClean="0"/>
          </a:p>
        </p:txBody>
      </p:sp>
      <p:sp>
        <p:nvSpPr>
          <p:cNvPr id="167938" name="Rectangle 2"/>
          <p:cNvSpPr>
            <a:spLocks noGrp="1" noRot="1" noChangeArrowheads="1"/>
          </p:cNvSpPr>
          <p:nvPr>
            <p:ph type="title"/>
          </p:nvPr>
        </p:nvSpPr>
        <p:spPr/>
        <p:txBody>
          <a:bodyPr>
            <a:noAutofit/>
          </a:bodyPr>
          <a:lstStyle/>
          <a:p>
            <a:pPr fontAlgn="auto">
              <a:spcAft>
                <a:spcPts val="0"/>
              </a:spcAft>
              <a:defRPr/>
            </a:pPr>
            <a:r>
              <a:rPr lang="zh-CN" altLang="en-US" sz="3200" dirty="0" smtClean="0">
                <a:solidFill>
                  <a:srgbClr val="EA6A00"/>
                </a:solidFill>
                <a:latin typeface="宋体" panose="02010600030101010101" pitchFamily="2" charset="-122"/>
                <a:ea typeface="宋体" panose="02010600030101010101" pitchFamily="2" charset="-122"/>
              </a:rPr>
              <a:t>三、</a:t>
            </a:r>
            <a:r>
              <a:rPr lang="zh-CN" altLang="en-US" sz="3200" dirty="0">
                <a:solidFill>
                  <a:srgbClr val="EA6A00"/>
                </a:solidFill>
                <a:latin typeface="宋体" panose="02010600030101010101" pitchFamily="2" charset="-122"/>
                <a:ea typeface="宋体" panose="02010600030101010101" pitchFamily="2" charset="-122"/>
              </a:rPr>
              <a:t>善于把握社会趋势</a:t>
            </a:r>
            <a:br>
              <a:rPr lang="zh-CN" altLang="en-US" sz="3200" dirty="0">
                <a:solidFill>
                  <a:srgbClr val="EA6A00"/>
                </a:solidFill>
                <a:latin typeface="宋体" panose="02010600030101010101" pitchFamily="2" charset="-122"/>
                <a:ea typeface="宋体" panose="02010600030101010101" pitchFamily="2" charset="-122"/>
              </a:rPr>
            </a:br>
            <a:r>
              <a:rPr lang="zh-CN" altLang="en-US" sz="3200" dirty="0">
                <a:solidFill>
                  <a:srgbClr val="EA6A00"/>
                </a:solidFill>
                <a:latin typeface="宋体" panose="02010600030101010101" pitchFamily="2" charset="-122"/>
                <a:ea typeface="宋体" panose="02010600030101010101" pitchFamily="2" charset="-122"/>
              </a:rPr>
              <a:t>                   </a:t>
            </a:r>
            <a:r>
              <a:rPr lang="zh-CN" altLang="en-US" sz="3200" dirty="0" smtClean="0">
                <a:solidFill>
                  <a:srgbClr val="EA6A00"/>
                </a:solidFill>
                <a:latin typeface="宋体" panose="02010600030101010101" pitchFamily="2" charset="-122"/>
                <a:ea typeface="宋体" panose="02010600030101010101" pitchFamily="2" charset="-122"/>
              </a:rPr>
              <a:t> </a:t>
            </a:r>
            <a:r>
              <a:rPr lang="en-US" altLang="zh-CN" sz="3200" dirty="0">
                <a:solidFill>
                  <a:srgbClr val="EA6A00"/>
                </a:solidFill>
                <a:latin typeface="宋体" panose="02010600030101010101" pitchFamily="2" charset="-122"/>
                <a:ea typeface="宋体" panose="02010600030101010101" pitchFamily="2" charset="-122"/>
              </a:rPr>
              <a:t>---</a:t>
            </a:r>
            <a:r>
              <a:rPr lang="zh-CN" altLang="en-US" sz="3200" dirty="0">
                <a:solidFill>
                  <a:srgbClr val="EA6A00"/>
                </a:solidFill>
                <a:latin typeface="宋体" panose="02010600030101010101" pitchFamily="2" charset="-122"/>
                <a:ea typeface="宋体" panose="02010600030101010101" pitchFamily="2" charset="-122"/>
              </a:rPr>
              <a:t>行业发展动向分析</a:t>
            </a:r>
            <a:endParaRPr lang="zh-CN" altLang="en-US" sz="3200" dirty="0">
              <a:solidFill>
                <a:srgbClr val="EA6A00"/>
              </a:solidFill>
              <a:latin typeface="宋体" panose="02010600030101010101" pitchFamily="2" charset="-122"/>
              <a:ea typeface="宋体" panose="02010600030101010101" pitchFamily="2" charset="-122"/>
            </a:endParaRPr>
          </a:p>
        </p:txBody>
      </p:sp>
      <p:pic>
        <p:nvPicPr>
          <p:cNvPr id="4" name="图片 3" descr="1382951580786.jpg"/>
          <p:cNvPicPr>
            <a:picLocks noChangeAspect="1"/>
          </p:cNvPicPr>
          <p:nvPr/>
        </p:nvPicPr>
        <p:blipFill>
          <a:blip r:embed="rId1"/>
          <a:stretch>
            <a:fillRect/>
          </a:stretch>
        </p:blipFill>
        <p:spPr>
          <a:xfrm>
            <a:off x="3635896" y="3789040"/>
            <a:ext cx="5508104" cy="2609850"/>
          </a:xfrm>
          <a:prstGeom prst="rect">
            <a:avLst/>
          </a:prstGeom>
        </p:spPr>
      </p:pic>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p:cNvSpPr>
            <a:spLocks noGrp="1" noRot="1" noChangeArrowheads="1"/>
          </p:cNvSpPr>
          <p:nvPr>
            <p:ph type="title"/>
          </p:nvPr>
        </p:nvSpPr>
        <p:spPr>
          <a:xfrm>
            <a:off x="457200" y="0"/>
            <a:ext cx="8229600" cy="5373216"/>
          </a:xfrm>
        </p:spPr>
        <p:txBody>
          <a:bodyPr>
            <a:normAutofit/>
          </a:bodyPr>
          <a:lstStyle/>
          <a:p>
            <a:pPr fontAlgn="auto">
              <a:spcAft>
                <a:spcPts val="0"/>
              </a:spcAft>
              <a:defRPr/>
            </a:pPr>
            <a:r>
              <a:rPr lang="zh-CN" altLang="en-US" sz="2800" b="0" dirty="0" smtClean="0">
                <a:latin typeface="宋体" panose="02010600030101010101" pitchFamily="2" charset="-122"/>
                <a:ea typeface="宋体" panose="02010600030101010101" pitchFamily="2" charset="-122"/>
              </a:rPr>
              <a:t>思考：</a:t>
            </a:r>
            <a:br>
              <a:rPr lang="en-US" altLang="zh-CN" sz="2800" b="0" dirty="0" smtClean="0">
                <a:latin typeface="宋体" panose="02010600030101010101" pitchFamily="2" charset="-122"/>
                <a:ea typeface="宋体" panose="02010600030101010101" pitchFamily="2" charset="-122"/>
              </a:rPr>
            </a:br>
            <a:r>
              <a:rPr lang="zh-CN" altLang="en-US" sz="2800" b="0" dirty="0" smtClean="0">
                <a:latin typeface="宋体" panose="02010600030101010101" pitchFamily="2" charset="-122"/>
                <a:ea typeface="宋体" panose="02010600030101010101" pitchFamily="2" charset="-122"/>
              </a:rPr>
              <a:t>你觉得近几年人们在衣食住行等方面发生了哪些变化？ </a:t>
            </a:r>
            <a:br>
              <a:rPr lang="en-US" altLang="zh-CN" sz="2800" b="0" dirty="0" smtClean="0">
                <a:latin typeface="宋体" panose="02010600030101010101" pitchFamily="2" charset="-122"/>
                <a:ea typeface="宋体" panose="02010600030101010101" pitchFamily="2" charset="-122"/>
              </a:rPr>
            </a:br>
            <a:r>
              <a:rPr lang="zh-CN" altLang="en-US" sz="2800" b="0" dirty="0" smtClean="0">
                <a:latin typeface="宋体" panose="02010600030101010101" pitchFamily="2" charset="-122"/>
                <a:ea typeface="宋体" panose="02010600030101010101" pitchFamily="2" charset="-122"/>
              </a:rPr>
              <a:t>这些变化有没有产生新的机遇？ </a:t>
            </a:r>
            <a:br>
              <a:rPr lang="en-US" altLang="zh-CN" sz="2800" b="0" dirty="0" smtClean="0">
                <a:latin typeface="宋体" panose="02010600030101010101" pitchFamily="2" charset="-122"/>
                <a:ea typeface="宋体" panose="02010600030101010101" pitchFamily="2" charset="-122"/>
              </a:rPr>
            </a:br>
            <a:r>
              <a:rPr lang="zh-CN" altLang="en-US" sz="2800" b="0" dirty="0" smtClean="0">
                <a:latin typeface="宋体" panose="02010600030101010101" pitchFamily="2" charset="-122"/>
                <a:ea typeface="宋体" panose="02010600030101010101" pitchFamily="2" charset="-122"/>
              </a:rPr>
              <a:t>你的家乡有什么优势？</a:t>
            </a:r>
            <a:br>
              <a:rPr lang="en-US" altLang="zh-CN" sz="2800" b="0" dirty="0" smtClean="0">
                <a:latin typeface="宋体" panose="02010600030101010101" pitchFamily="2" charset="-122"/>
                <a:ea typeface="宋体" panose="02010600030101010101" pitchFamily="2" charset="-122"/>
              </a:rPr>
            </a:br>
            <a:r>
              <a:rPr lang="zh-CN" altLang="en-US" sz="2800" b="0" dirty="0" smtClean="0">
                <a:latin typeface="宋体" panose="02010600030101010101" pitchFamily="2" charset="-122"/>
                <a:ea typeface="宋体" panose="02010600030101010101" pitchFamily="2" charset="-122"/>
              </a:rPr>
              <a:t>如果你选择创业，将</a:t>
            </a:r>
            <a:br>
              <a:rPr lang="en-US" altLang="zh-CN" sz="2800" b="0" dirty="0" smtClean="0">
                <a:latin typeface="宋体" panose="02010600030101010101" pitchFamily="2" charset="-122"/>
                <a:ea typeface="宋体" panose="02010600030101010101" pitchFamily="2" charset="-122"/>
              </a:rPr>
            </a:br>
            <a:r>
              <a:rPr lang="zh-CN" altLang="en-US" sz="2800" b="0" dirty="0" smtClean="0">
                <a:latin typeface="宋体" panose="02010600030101010101" pitchFamily="2" charset="-122"/>
                <a:ea typeface="宋体" panose="02010600030101010101" pitchFamily="2" charset="-122"/>
              </a:rPr>
              <a:t>如何发挥这些优势？</a:t>
            </a:r>
            <a:endParaRPr lang="zh-CN" altLang="en-US" sz="2800" b="0" dirty="0">
              <a:latin typeface="宋体" panose="02010600030101010101" pitchFamily="2" charset="-122"/>
              <a:ea typeface="宋体" panose="02010600030101010101" pitchFamily="2" charset="-122"/>
            </a:endParaRPr>
          </a:p>
        </p:txBody>
      </p:sp>
      <p:pic>
        <p:nvPicPr>
          <p:cNvPr id="4" name="图片 3" descr="1-1301211A635.jpg"/>
          <p:cNvPicPr>
            <a:picLocks noChangeAspect="1"/>
          </p:cNvPicPr>
          <p:nvPr/>
        </p:nvPicPr>
        <p:blipFill>
          <a:blip r:embed="rId1"/>
          <a:stretch>
            <a:fillRect/>
          </a:stretch>
        </p:blipFill>
        <p:spPr>
          <a:xfrm>
            <a:off x="4932040" y="3140968"/>
            <a:ext cx="3456384" cy="3456384"/>
          </a:xfrm>
          <a:prstGeom prst="rect">
            <a:avLst/>
          </a:prstGeom>
        </p:spPr>
      </p:pic>
    </p:spTree>
  </p:cSld>
  <p:clrMapOvr>
    <a:masterClrMapping/>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Rot="1" noChangeArrowheads="1"/>
          </p:cNvSpPr>
          <p:nvPr>
            <p:ph idx="1"/>
          </p:nvPr>
        </p:nvSpPr>
        <p:spPr/>
        <p:txBody>
          <a:bodyPr/>
          <a:lstStyle/>
          <a:p>
            <a:r>
              <a:rPr lang="zh-CN" altLang="en-US" sz="2800" dirty="0" smtClean="0">
                <a:latin typeface="宋体" panose="02010600030101010101" pitchFamily="2" charset="-122"/>
                <a:ea typeface="宋体" panose="02010600030101010101" pitchFamily="2" charset="-122"/>
              </a:rPr>
              <a:t>你的家庭状况对你的职业规划有何影响？</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你的专业可以从事的行业有哪些？这些行业的发展状况如何？</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你所在的地区主要优势产业有哪些？你有意在哪个产业中发展？</a:t>
            </a:r>
            <a:endParaRPr lang="zh-CN" altLang="en-US" sz="2800" dirty="0" smtClean="0">
              <a:latin typeface="宋体" panose="02010600030101010101" pitchFamily="2" charset="-122"/>
              <a:ea typeface="宋体" panose="02010600030101010101" pitchFamily="2" charset="-122"/>
            </a:endParaRPr>
          </a:p>
        </p:txBody>
      </p:sp>
      <p:sp>
        <p:nvSpPr>
          <p:cNvPr id="176130" name="Rectangle 2"/>
          <p:cNvSpPr>
            <a:spLocks noGrp="1" noRot="1" noChangeArrowheads="1"/>
          </p:cNvSpPr>
          <p:nvPr>
            <p:ph type="title"/>
          </p:nvPr>
        </p:nvSpPr>
        <p:spPr/>
        <p:txBody>
          <a:bodyPr>
            <a:normAutofit/>
          </a:bodyPr>
          <a:lstStyle/>
          <a:p>
            <a:pPr fontAlgn="auto">
              <a:spcAft>
                <a:spcPts val="0"/>
              </a:spcAft>
              <a:defRPr/>
            </a:pPr>
            <a:r>
              <a:rPr lang="zh-CN" altLang="en-US" sz="4400" dirty="0" smtClean="0">
                <a:latin typeface="宋体" panose="02010600030101010101" pitchFamily="2" charset="-122"/>
                <a:ea typeface="宋体" panose="02010600030101010101" pitchFamily="2" charset="-122"/>
              </a:rPr>
              <a:t>课后作业：</a:t>
            </a:r>
            <a:endParaRPr lang="zh-CN" altLang="en-US" sz="4400" dirty="0">
              <a:latin typeface="宋体" panose="02010600030101010101" pitchFamily="2" charset="-122"/>
              <a:ea typeface="宋体" panose="02010600030101010101" pitchFamily="2" charset="-122"/>
            </a:endParaRPr>
          </a:p>
        </p:txBody>
      </p:sp>
    </p:spTree>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457200" y="274638"/>
            <a:ext cx="8229600" cy="1714202"/>
          </a:xfrm>
        </p:spPr>
        <p:txBody>
          <a:bodyPr>
            <a:normAutofit/>
          </a:bodyPr>
          <a:lstStyle/>
          <a:p>
            <a:pPr fontAlgn="auto">
              <a:spcAft>
                <a:spcPts val="0"/>
              </a:spcAft>
              <a:defRPr/>
            </a:pPr>
            <a:r>
              <a:rPr lang="zh-CN" altLang="en-US" sz="4400" dirty="0">
                <a:solidFill>
                  <a:srgbClr val="EA6A00"/>
                </a:solidFill>
                <a:latin typeface="宋体" panose="02010600030101010101" pitchFamily="2" charset="-122"/>
                <a:ea typeface="宋体" panose="02010600030101010101" pitchFamily="2" charset="-122"/>
              </a:rPr>
              <a:t>第三单元  职业生涯发展</a:t>
            </a:r>
            <a:r>
              <a:rPr lang="zh-CN" altLang="en-US" sz="4400" dirty="0" smtClean="0">
                <a:solidFill>
                  <a:srgbClr val="EA6A00"/>
                </a:solidFill>
                <a:latin typeface="宋体" panose="02010600030101010101" pitchFamily="2" charset="-122"/>
                <a:ea typeface="宋体" panose="02010600030101010101" pitchFamily="2" charset="-122"/>
              </a:rPr>
              <a:t>目标与措施</a:t>
            </a:r>
            <a:endParaRPr lang="zh-CN" altLang="en-US" sz="4400" dirty="0">
              <a:solidFill>
                <a:srgbClr val="EA6A00"/>
              </a:solidFill>
              <a:latin typeface="宋体" panose="02010600030101010101" pitchFamily="2" charset="-122"/>
              <a:ea typeface="宋体" panose="02010600030101010101" pitchFamily="2" charset="-122"/>
            </a:endParaRPr>
          </a:p>
        </p:txBody>
      </p:sp>
      <p:pic>
        <p:nvPicPr>
          <p:cNvPr id="8" name="内容占位符 7" descr="目标2.jpg"/>
          <p:cNvPicPr>
            <a:picLocks noGrp="1" noChangeAspect="1"/>
          </p:cNvPicPr>
          <p:nvPr>
            <p:ph idx="1"/>
          </p:nvPr>
        </p:nvPicPr>
        <p:blipFill>
          <a:blip r:embed="rId1"/>
          <a:srcRect l="10609" t="10588" r="23380" b="16471"/>
          <a:stretch>
            <a:fillRect/>
          </a:stretch>
        </p:blipFill>
        <p:spPr>
          <a:xfrm>
            <a:off x="1043608" y="2060848"/>
            <a:ext cx="7154344" cy="3960440"/>
          </a:xfrm>
          <a:prstGeom prst="rect">
            <a:avLst/>
          </a:prstGeom>
          <a:noFill/>
          <a:ln>
            <a:noFill/>
          </a:ln>
        </p:spPr>
      </p:pic>
    </p:spTree>
  </p:cSld>
  <p:clrMapOvr>
    <a:masterClrMapping/>
  </p:clrMapOvr>
  <p:transition>
    <p:strips dir="l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812800" indent="-812800">
              <a:lnSpc>
                <a:spcPct val="80000"/>
              </a:lnSpc>
            </a:pPr>
            <a:r>
              <a:rPr lang="en-US" altLang="zh-CN" sz="2800" dirty="0" smtClean="0"/>
              <a:t> </a:t>
            </a:r>
            <a:endParaRPr lang="zh-CN" altLang="en-US" sz="2800" b="1" dirty="0" smtClean="0">
              <a:solidFill>
                <a:schemeClr val="accent2"/>
              </a:solidFill>
              <a:latin typeface="宋体" panose="02010600030101010101" pitchFamily="2" charset="-122"/>
              <a:ea typeface="宋体" panose="02010600030101010101" pitchFamily="2" charset="-122"/>
            </a:endParaRPr>
          </a:p>
          <a:p>
            <a:pPr marL="812800" indent="-812800">
              <a:lnSpc>
                <a:spcPct val="80000"/>
              </a:lnSpc>
            </a:pPr>
            <a:r>
              <a:rPr lang="zh-CN" altLang="en-US" sz="3200" b="1" dirty="0" smtClean="0">
                <a:solidFill>
                  <a:srgbClr val="EA6A00"/>
                </a:solidFill>
                <a:latin typeface="宋体" panose="02010600030101010101" pitchFamily="2" charset="-122"/>
                <a:ea typeface="宋体" panose="02010600030101010101" pitchFamily="2" charset="-122"/>
              </a:rPr>
              <a:t>一、职业生涯发展目标的构成</a:t>
            </a:r>
            <a:endParaRPr lang="zh-CN" altLang="en-US" sz="3200" b="1" dirty="0" smtClean="0">
              <a:solidFill>
                <a:srgbClr val="EA6A00"/>
              </a:solidFill>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目标：分为长远目标和阶段目标。</a:t>
            </a:r>
            <a:endParaRPr lang="en-US" altLang="zh-CN" sz="2800" dirty="0" smtClean="0">
              <a:latin typeface="宋体" panose="02010600030101010101" pitchFamily="2" charset="-122"/>
              <a:ea typeface="宋体" panose="02010600030101010101" pitchFamily="2" charset="-122"/>
            </a:endParaRPr>
          </a:p>
          <a:p>
            <a:pPr marL="812800" indent="-812800">
              <a:lnSpc>
                <a:spcPct val="80000"/>
              </a:lnSpc>
            </a:pPr>
            <a:endParaRPr lang="zh-CN" altLang="en-US" sz="2800" b="1" dirty="0" smtClean="0">
              <a:latin typeface="宋体" panose="02010600030101010101" pitchFamily="2" charset="-122"/>
              <a:ea typeface="宋体" panose="02010600030101010101" pitchFamily="2" charset="-122"/>
            </a:endParaRPr>
          </a:p>
          <a:p>
            <a:pPr marL="812800" indent="-812800">
              <a:lnSpc>
                <a:spcPct val="80000"/>
              </a:lnSpc>
            </a:pPr>
            <a:r>
              <a:rPr lang="zh-CN" altLang="en-US" sz="3200" b="1" dirty="0" smtClean="0">
                <a:solidFill>
                  <a:schemeClr val="hlink"/>
                </a:solidFill>
                <a:latin typeface="宋体" panose="02010600030101010101" pitchFamily="2" charset="-122"/>
                <a:ea typeface="宋体" panose="02010600030101010101" pitchFamily="2" charset="-122"/>
              </a:rPr>
              <a:t>二、职业生涯发展目标必须符合发展条件</a:t>
            </a:r>
            <a:endParaRPr lang="zh-CN" altLang="en-US" sz="3200" b="1" dirty="0" smtClean="0">
              <a:solidFill>
                <a:schemeClr val="hlink"/>
              </a:solidFill>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职业生涯发展条件有外部、</a:t>
            </a:r>
            <a:endParaRPr lang="en-US" altLang="zh-CN"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内部两类。</a:t>
            </a:r>
            <a:endParaRPr lang="zh-CN" altLang="en-US" sz="2800" dirty="0" smtClean="0">
              <a:latin typeface="宋体" panose="02010600030101010101" pitchFamily="2" charset="-122"/>
              <a:ea typeface="宋体" panose="02010600030101010101" pitchFamily="2" charset="-122"/>
            </a:endParaRPr>
          </a:p>
        </p:txBody>
      </p:sp>
      <p:sp>
        <p:nvSpPr>
          <p:cNvPr id="3" name="标题 2"/>
          <p:cNvSpPr>
            <a:spLocks noGrp="1"/>
          </p:cNvSpPr>
          <p:nvPr>
            <p:ph type="title"/>
          </p:nvPr>
        </p:nvSpPr>
        <p:spPr/>
        <p:txBody>
          <a:bodyPr/>
          <a:lstStyle/>
          <a:p>
            <a:r>
              <a:rPr lang="zh-CN" altLang="en-US" sz="4400" dirty="0" smtClean="0">
                <a:solidFill>
                  <a:srgbClr val="EA6A00"/>
                </a:solidFill>
                <a:latin typeface="宋体" panose="02010600030101010101" pitchFamily="2" charset="-122"/>
                <a:ea typeface="宋体" panose="02010600030101010101" pitchFamily="2" charset="-122"/>
              </a:rPr>
              <a:t>第一课 确定发展目标</a:t>
            </a:r>
            <a:endParaRPr lang="zh-CN" altLang="en-US" dirty="0">
              <a:solidFill>
                <a:srgbClr val="EA6A00"/>
              </a:solidFill>
              <a:latin typeface="宋体" panose="02010600030101010101" pitchFamily="2" charset="-122"/>
              <a:ea typeface="宋体" panose="02010600030101010101" pitchFamily="2" charset="-122"/>
            </a:endParaRPr>
          </a:p>
        </p:txBody>
      </p:sp>
      <p:pic>
        <p:nvPicPr>
          <p:cNvPr id="4" name="图片 3" descr="目标36.jpg"/>
          <p:cNvPicPr>
            <a:picLocks noChangeAspect="1"/>
          </p:cNvPicPr>
          <p:nvPr/>
        </p:nvPicPr>
        <p:blipFill>
          <a:blip r:embed="rId1"/>
          <a:srcRect l="12876" r="13549" b="13875"/>
          <a:stretch>
            <a:fillRect/>
          </a:stretch>
        </p:blipFill>
        <p:spPr>
          <a:xfrm>
            <a:off x="6623381" y="3789040"/>
            <a:ext cx="2520619" cy="2835696"/>
          </a:xfrm>
          <a:prstGeom prst="rect">
            <a:avLst/>
          </a:prstGeom>
        </p:spPr>
      </p:pic>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Rot="1" noChangeArrowheads="1"/>
          </p:cNvSpPr>
          <p:nvPr>
            <p:ph idx="1"/>
          </p:nvPr>
        </p:nvSpPr>
        <p:spPr>
          <a:xfrm>
            <a:off x="457200" y="1481138"/>
            <a:ext cx="8186738" cy="1447800"/>
          </a:xfrm>
        </p:spPr>
        <p:txBody>
          <a:bodyPr/>
          <a:lstStyle/>
          <a:p>
            <a:r>
              <a:rPr lang="zh-CN" altLang="en-US" sz="2800" dirty="0" smtClean="0">
                <a:latin typeface="宋体" panose="02010600030101010101" pitchFamily="2" charset="-122"/>
                <a:ea typeface="宋体" panose="02010600030101010101" pitchFamily="2" charset="-122"/>
              </a:rPr>
              <a:t>人生大致分为三个阶段：</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从业准备阶段、从业阶段、从业回顾阶段</a:t>
            </a:r>
            <a:endParaRPr lang="zh-CN" altLang="en-US" sz="2800" dirty="0" smtClean="0">
              <a:latin typeface="宋体" panose="02010600030101010101" pitchFamily="2" charset="-122"/>
              <a:ea typeface="宋体" panose="02010600030101010101" pitchFamily="2" charset="-122"/>
            </a:endParaRPr>
          </a:p>
        </p:txBody>
      </p:sp>
      <p:pic>
        <p:nvPicPr>
          <p:cNvPr id="13315" name="图片 5" descr="_c_KqyGYntYl76et7bEBbDUlKKg0kHp2Sb1kOxLvzv3PUzIRDH7xBsz8jA720oODy8Em_GWUA5XAu6AJYZ4cFyEwAKeunzoVETqqCaXndxIE4s=.jpg"/>
          <p:cNvPicPr>
            <a:picLocks noChangeAspect="1"/>
          </p:cNvPicPr>
          <p:nvPr/>
        </p:nvPicPr>
        <p:blipFill>
          <a:blip r:embed="rId1"/>
          <a:srcRect/>
          <a:stretch>
            <a:fillRect/>
          </a:stretch>
        </p:blipFill>
        <p:spPr bwMode="auto">
          <a:xfrm>
            <a:off x="1428750" y="2643188"/>
            <a:ext cx="7186613" cy="3500437"/>
          </a:xfrm>
          <a:prstGeom prst="rect">
            <a:avLst/>
          </a:prstGeom>
          <a:noFill/>
          <a:ln w="9525">
            <a:noFill/>
            <a:miter lim="800000"/>
            <a:headEnd/>
            <a:tailEnd/>
          </a:ln>
        </p:spPr>
      </p:pic>
      <p:sp>
        <p:nvSpPr>
          <p:cNvPr id="28674" name="Rectangle 2"/>
          <p:cNvSpPr>
            <a:spLocks noGrp="1" noRot="1" noChangeArrowheads="1"/>
          </p:cNvSpPr>
          <p:nvPr>
            <p:ph type="title"/>
          </p:nvPr>
        </p:nvSpPr>
        <p:spPr/>
        <p:txBody>
          <a:bodyPr>
            <a:normAutofit/>
          </a:bodyPr>
          <a:lstStyle/>
          <a:p>
            <a:pPr fontAlgn="auto">
              <a:spcAft>
                <a:spcPts val="0"/>
              </a:spcAft>
              <a:defRPr/>
            </a:pPr>
            <a:r>
              <a:rPr lang="en-US" altLang="zh-CN" sz="2800" dirty="0" smtClean="0">
                <a:solidFill>
                  <a:schemeClr val="hlink"/>
                </a:solidFill>
                <a:latin typeface="宋体" panose="02010600030101010101" pitchFamily="2" charset="-122"/>
                <a:ea typeface="宋体" panose="02010600030101010101" pitchFamily="2" charset="-122"/>
              </a:rPr>
              <a:t>3</a:t>
            </a:r>
            <a:r>
              <a:rPr lang="zh-CN" altLang="en-US" sz="2800" dirty="0" smtClean="0">
                <a:solidFill>
                  <a:schemeClr val="hlink"/>
                </a:solidFill>
                <a:latin typeface="宋体" panose="02010600030101010101" pitchFamily="2" charset="-122"/>
                <a:ea typeface="宋体" panose="02010600030101010101" pitchFamily="2" charset="-122"/>
              </a:rPr>
              <a:t>、</a:t>
            </a:r>
            <a:r>
              <a:rPr lang="zh-CN" altLang="en-US" sz="2800" dirty="0">
                <a:solidFill>
                  <a:schemeClr val="hlink"/>
                </a:solidFill>
                <a:latin typeface="宋体" panose="02010600030101010101" pitchFamily="2" charset="-122"/>
                <a:ea typeface="宋体" panose="02010600030101010101" pitchFamily="2" charset="-122"/>
              </a:rPr>
              <a:t>职业生涯与人生</a:t>
            </a:r>
            <a:endParaRPr lang="zh-CN" altLang="en-US" sz="2800" dirty="0">
              <a:solidFill>
                <a:schemeClr val="hlink"/>
              </a:solidFill>
              <a:latin typeface="宋体" panose="02010600030101010101" pitchFamily="2" charset="-122"/>
              <a:ea typeface="宋体" panose="02010600030101010101" pitchFamily="2" charset="-122"/>
            </a:endParaRPr>
          </a:p>
        </p:txBody>
      </p:sp>
    </p:spTree>
  </p:cSld>
  <p:clrMapOvr>
    <a:masterClrMapping/>
  </p:clrMapOvr>
  <p:transition>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332656"/>
            <a:ext cx="8229600" cy="1143000"/>
          </a:xfrm>
        </p:spPr>
        <p:txBody>
          <a:bodyPr>
            <a:normAutofit fontScale="90000"/>
          </a:bodyPr>
          <a:lstStyle/>
          <a:p>
            <a:r>
              <a:rPr lang="en-US" altLang="zh-CN" sz="3100" dirty="0" smtClean="0">
                <a:solidFill>
                  <a:schemeClr val="hlink"/>
                </a:solidFill>
                <a:latin typeface="宋体" panose="02010600030101010101" pitchFamily="2" charset="-122"/>
                <a:ea typeface="宋体" panose="02010600030101010101" pitchFamily="2" charset="-122"/>
              </a:rPr>
              <a:t>3</a:t>
            </a:r>
            <a:r>
              <a:rPr lang="zh-CN" altLang="en-US" sz="3100" dirty="0" smtClean="0">
                <a:solidFill>
                  <a:schemeClr val="hlink"/>
                </a:solidFill>
                <a:latin typeface="宋体" panose="02010600030101010101" pitchFamily="2" charset="-122"/>
                <a:ea typeface="宋体" panose="02010600030101010101" pitchFamily="2" charset="-122"/>
              </a:rPr>
              <a:t>、职业生涯发展目标的选择</a:t>
            </a:r>
            <a:br>
              <a:rPr lang="zh-CN" altLang="en-US" sz="4400" dirty="0" smtClean="0">
                <a:solidFill>
                  <a:schemeClr val="hlink"/>
                </a:solidFill>
              </a:rPr>
            </a:br>
            <a:endParaRPr lang="zh-CN" altLang="en-US" dirty="0"/>
          </a:p>
        </p:txBody>
      </p:sp>
      <p:grpSp>
        <p:nvGrpSpPr>
          <p:cNvPr id="6" name="组合 5"/>
          <p:cNvGrpSpPr/>
          <p:nvPr/>
        </p:nvGrpSpPr>
        <p:grpSpPr>
          <a:xfrm>
            <a:off x="0" y="1484784"/>
            <a:ext cx="8640960" cy="4768304"/>
            <a:chOff x="251520" y="764704"/>
            <a:chExt cx="8640960" cy="4768304"/>
          </a:xfrm>
        </p:grpSpPr>
        <p:graphicFrame>
          <p:nvGraphicFramePr>
            <p:cNvPr id="4" name="图示 3"/>
            <p:cNvGraphicFramePr/>
            <p:nvPr/>
          </p:nvGraphicFramePr>
          <p:xfrm>
            <a:off x="251520" y="764704"/>
            <a:ext cx="8640960" cy="47683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extBox 4"/>
            <p:cNvSpPr txBox="1"/>
            <p:nvPr/>
          </p:nvSpPr>
          <p:spPr>
            <a:xfrm>
              <a:off x="1547664" y="3068960"/>
              <a:ext cx="1872208" cy="369332"/>
            </a:xfrm>
            <a:prstGeom prst="rect">
              <a:avLst/>
            </a:prstGeom>
            <a:noFill/>
          </p:spPr>
          <p:txBody>
            <a:bodyPr wrap="square" rtlCol="0">
              <a:spAutoFit/>
            </a:bodyPr>
            <a:lstStyle/>
            <a:p>
              <a:r>
                <a:rPr lang="zh-CN" altLang="en-US" b="1" dirty="0" smtClean="0">
                  <a:solidFill>
                    <a:schemeClr val="bg1"/>
                  </a:solidFill>
                </a:rPr>
                <a:t>三部决策分析法</a:t>
              </a:r>
              <a:endParaRPr lang="zh-CN" altLang="en-US" b="1" dirty="0">
                <a:solidFill>
                  <a:schemeClr val="bg1"/>
                </a:solidFill>
              </a:endParaRPr>
            </a:p>
          </p:txBody>
        </p:sp>
      </p:grpSp>
    </p:spTree>
  </p:cSld>
  <p:clrMapOvr>
    <a:masterClrMapping/>
  </p:clrMapOvr>
  <p:transition>
    <p:wheel spokes="4"/>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peixungbig.jpg"/>
          <p:cNvPicPr>
            <a:picLocks noGrp="1" noChangeAspect="1"/>
          </p:cNvPicPr>
          <p:nvPr>
            <p:ph idx="1"/>
          </p:nvPr>
        </p:nvPicPr>
        <p:blipFill>
          <a:blip r:embed="rId1"/>
          <a:stretch>
            <a:fillRect/>
          </a:stretch>
        </p:blipFill>
        <p:spPr>
          <a:xfrm>
            <a:off x="251520" y="1268760"/>
            <a:ext cx="8044964" cy="4464496"/>
          </a:xfrm>
        </p:spPr>
      </p:pic>
      <p:sp>
        <p:nvSpPr>
          <p:cNvPr id="50178" name="Rectangle 2"/>
          <p:cNvSpPr>
            <a:spLocks noGrp="1" noRot="1" noChangeArrowheads="1"/>
          </p:cNvSpPr>
          <p:nvPr>
            <p:ph type="title"/>
          </p:nvPr>
        </p:nvSpPr>
        <p:spPr>
          <a:xfrm>
            <a:off x="457200" y="116632"/>
            <a:ext cx="8229600" cy="1080120"/>
          </a:xfrm>
        </p:spPr>
        <p:txBody>
          <a:bodyPr>
            <a:normAutofit/>
          </a:bodyPr>
          <a:lstStyle/>
          <a:p>
            <a:pPr fontAlgn="auto">
              <a:spcAft>
                <a:spcPts val="0"/>
              </a:spcAft>
              <a:defRPr/>
            </a:pPr>
            <a:r>
              <a:rPr lang="zh-CN" altLang="en-US" sz="4400" dirty="0" smtClean="0">
                <a:solidFill>
                  <a:schemeClr val="hlink"/>
                </a:solidFill>
                <a:latin typeface="宋体" panose="02010600030101010101" pitchFamily="2" charset="-122"/>
                <a:ea typeface="宋体" panose="02010600030101010101" pitchFamily="2" charset="-122"/>
              </a:rPr>
              <a:t>第二课 </a:t>
            </a:r>
            <a:r>
              <a:rPr lang="zh-CN" altLang="en-US" sz="4400" dirty="0">
                <a:solidFill>
                  <a:schemeClr val="hlink"/>
                </a:solidFill>
                <a:latin typeface="宋体" panose="02010600030101010101" pitchFamily="2" charset="-122"/>
                <a:ea typeface="宋体" panose="02010600030101010101" pitchFamily="2" charset="-122"/>
              </a:rPr>
              <a:t>构建发展阶梯</a:t>
            </a:r>
            <a:endParaRPr lang="zh-CN" altLang="en-US" sz="4400" dirty="0">
              <a:solidFill>
                <a:schemeClr val="hlink"/>
              </a:solidFill>
              <a:latin typeface="宋体" panose="02010600030101010101" pitchFamily="2" charset="-122"/>
              <a:ea typeface="宋体" panose="02010600030101010101" pitchFamily="2" charset="-122"/>
            </a:endParaRPr>
          </a:p>
        </p:txBody>
      </p:sp>
    </p:spTree>
  </p:cSld>
  <p:clrMapOvr>
    <a:masterClrMapping/>
  </p:clrMapOvr>
  <p:transition>
    <p:strips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812800" indent="-812800">
              <a:lnSpc>
                <a:spcPct val="80000"/>
              </a:lnSpc>
            </a:pP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、阶段目标的特点与要素</a:t>
            </a:r>
            <a:endParaRPr lang="zh-CN" altLang="en-US"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）阶段目标的特点</a:t>
            </a:r>
            <a:endParaRPr lang="zh-CN" altLang="en-US"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三特点：一、 “跳一跳”；</a:t>
            </a:r>
            <a:endParaRPr lang="en-US" altLang="zh-CN"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        二、“够得到”；</a:t>
            </a:r>
            <a:endParaRPr lang="en-US" altLang="zh-CN" sz="2800" dirty="0" smtClean="0">
              <a:latin typeface="宋体" panose="02010600030101010101" pitchFamily="2" charset="-122"/>
              <a:ea typeface="宋体" panose="02010600030101010101" pitchFamily="2" charset="-122"/>
            </a:endParaRPr>
          </a:p>
          <a:p>
            <a:pPr marL="812800" indent="-812800">
              <a:lnSpc>
                <a:spcPct val="80000"/>
              </a:lnSpc>
            </a:pPr>
            <a:r>
              <a:rPr lang="en-US" altLang="zh-CN" sz="28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三、 “很具体”</a:t>
            </a:r>
            <a:endParaRPr lang="zh-CN" altLang="en-US"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）阶段目标“四要素”</a:t>
            </a:r>
            <a:endParaRPr lang="zh-CN" altLang="en-US"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    一是“什么”，即具体的职位、技术等级等；二是“何时”，即什么时间达到；</a:t>
            </a:r>
            <a:endParaRPr lang="en-US" altLang="zh-CN"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三是“内涵”，职业素质的具体要求；</a:t>
            </a:r>
            <a:endParaRPr lang="en-US" altLang="zh-CN"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四是“机遇”，即达到此目标应有的外部环境</a:t>
            </a:r>
            <a:endParaRPr lang="zh-CN" altLang="en-US" sz="2800" dirty="0" smtClean="0">
              <a:latin typeface="宋体" panose="02010600030101010101" pitchFamily="2" charset="-122"/>
              <a:ea typeface="宋体" panose="02010600030101010101" pitchFamily="2" charset="-122"/>
            </a:endParaRPr>
          </a:p>
          <a:p>
            <a:endParaRPr lang="zh-CN" altLang="en-US" dirty="0"/>
          </a:p>
        </p:txBody>
      </p:sp>
      <p:sp>
        <p:nvSpPr>
          <p:cNvPr id="3" name="标题 2"/>
          <p:cNvSpPr>
            <a:spLocks noGrp="1"/>
          </p:cNvSpPr>
          <p:nvPr>
            <p:ph type="title"/>
          </p:nvPr>
        </p:nvSpPr>
        <p:spPr/>
        <p:txBody>
          <a:bodyPr>
            <a:normAutofit fontScale="90000"/>
          </a:bodyPr>
          <a:lstStyle/>
          <a:p>
            <a:r>
              <a:rPr lang="zh-CN" altLang="en-US" sz="3600" dirty="0" smtClean="0">
                <a:solidFill>
                  <a:schemeClr val="hlink"/>
                </a:solidFill>
                <a:latin typeface="宋体" panose="02010600030101010101" pitchFamily="2" charset="-122"/>
                <a:ea typeface="宋体" panose="02010600030101010101" pitchFamily="2" charset="-122"/>
              </a:rPr>
              <a:t>一、阶段目标的特点及设计思路</a:t>
            </a:r>
            <a:br>
              <a:rPr lang="zh-CN" altLang="en-US" sz="4400" dirty="0" smtClean="0">
                <a:solidFill>
                  <a:schemeClr val="hlink"/>
                </a:solidFill>
                <a:latin typeface="宋体" panose="02010600030101010101" pitchFamily="2" charset="-122"/>
                <a:ea typeface="宋体" panose="02010600030101010101" pitchFamily="2" charset="-122"/>
              </a:rPr>
            </a:br>
            <a:endParaRPr lang="zh-CN" altLang="en-US" dirty="0"/>
          </a:p>
        </p:txBody>
      </p:sp>
      <p:pic>
        <p:nvPicPr>
          <p:cNvPr id="4" name="图片 3" descr="t01df8d9eb4653355d9.jpg"/>
          <p:cNvPicPr>
            <a:picLocks noChangeAspect="1"/>
          </p:cNvPicPr>
          <p:nvPr/>
        </p:nvPicPr>
        <p:blipFill>
          <a:blip r:embed="rId1"/>
          <a:stretch>
            <a:fillRect/>
          </a:stretch>
        </p:blipFill>
        <p:spPr>
          <a:xfrm>
            <a:off x="5508104" y="764704"/>
            <a:ext cx="3635896" cy="2532112"/>
          </a:xfrm>
          <a:prstGeom prst="rect">
            <a:avLst/>
          </a:prstGeom>
        </p:spPr>
      </p:pic>
    </p:spTree>
  </p:cSld>
  <p:clrMapOvr>
    <a:masterClrMapping/>
  </p:clrMapOvr>
  <p:transition>
    <p:pull dir="l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395536" y="1268760"/>
            <a:ext cx="8218810" cy="3539430"/>
          </a:xfrm>
          <a:prstGeom prst="rect">
            <a:avLst/>
          </a:prstGeom>
          <a:noFill/>
          <a:ln w="9525">
            <a:noFill/>
            <a:miter lim="800000"/>
          </a:ln>
        </p:spPr>
        <p:txBody>
          <a:bodyPr wrap="square" anchor="ctr">
            <a:spAutoFit/>
          </a:bodyPr>
          <a:lstStyle/>
          <a:p>
            <a:pPr eaLnBrk="1" hangingPunct="1">
              <a:tabLst>
                <a:tab pos="361950" algn="l"/>
              </a:tabLst>
            </a:pPr>
            <a:r>
              <a:rPr lang="zh-CN" altLang="en-US" dirty="0" smtClean="0"/>
              <a:t>（</a:t>
            </a:r>
            <a:r>
              <a:rPr lang="en-US" altLang="zh-CN" sz="2800" dirty="0">
                <a:latin typeface="宋体" panose="02010600030101010101" pitchFamily="2" charset="-122"/>
              </a:rPr>
              <a:t>1</a:t>
            </a:r>
            <a:r>
              <a:rPr lang="zh-CN" altLang="en-US" sz="2800" dirty="0">
                <a:latin typeface="宋体" panose="02010600030101010101" pitchFamily="2" charset="-122"/>
              </a:rPr>
              <a:t>）设定阶级目标的要领</a:t>
            </a:r>
            <a:endParaRPr lang="zh-CN" altLang="en-US" sz="2800" dirty="0">
              <a:latin typeface="宋体" panose="02010600030101010101" pitchFamily="2" charset="-122"/>
            </a:endParaRPr>
          </a:p>
          <a:p>
            <a:pPr eaLnBrk="1" hangingPunct="1">
              <a:tabLst>
                <a:tab pos="361950" algn="l"/>
              </a:tabLst>
            </a:pPr>
            <a:r>
              <a:rPr lang="zh-CN" altLang="en-US" sz="2800" dirty="0">
                <a:latin typeface="宋体" panose="02010600030101010101" pitchFamily="2" charset="-122"/>
              </a:rPr>
              <a:t>     第一，在分段数量</a:t>
            </a:r>
            <a:r>
              <a:rPr lang="zh-CN" altLang="en-US" sz="2800" dirty="0" smtClean="0">
                <a:latin typeface="宋体" panose="02010600030101010101" pitchFamily="2" charset="-122"/>
              </a:rPr>
              <a:t>，阶段目标分为</a:t>
            </a:r>
            <a:r>
              <a:rPr lang="zh-CN" altLang="en-US" sz="2800" dirty="0">
                <a:latin typeface="宋体" panose="02010600030101010101" pitchFamily="2" charset="-122"/>
              </a:rPr>
              <a:t>近期目标与中期目标两大段，也可细分</a:t>
            </a:r>
            <a:r>
              <a:rPr lang="en-US" altLang="zh-CN" sz="2800" dirty="0">
                <a:latin typeface="宋体" panose="02010600030101010101" pitchFamily="2" charset="-122"/>
              </a:rPr>
              <a:t>3</a:t>
            </a:r>
            <a:r>
              <a:rPr lang="zh-CN" altLang="en-US" sz="2800" dirty="0">
                <a:latin typeface="宋体" panose="02010600030101010101" pitchFamily="2" charset="-122"/>
              </a:rPr>
              <a:t>～</a:t>
            </a:r>
            <a:r>
              <a:rPr lang="en-US" altLang="zh-CN" sz="2800" dirty="0">
                <a:latin typeface="宋体" panose="02010600030101010101" pitchFamily="2" charset="-122"/>
              </a:rPr>
              <a:t>5</a:t>
            </a:r>
            <a:r>
              <a:rPr lang="zh-CN" altLang="en-US" sz="2800" dirty="0">
                <a:latin typeface="宋体" panose="02010600030101010101" pitchFamily="2" charset="-122"/>
              </a:rPr>
              <a:t>个阶段，甚至更多。</a:t>
            </a:r>
            <a:endParaRPr lang="zh-CN" altLang="en-US" sz="2800" dirty="0">
              <a:latin typeface="宋体" panose="02010600030101010101" pitchFamily="2" charset="-122"/>
            </a:endParaRPr>
          </a:p>
          <a:p>
            <a:pPr eaLnBrk="1" hangingPunct="1">
              <a:tabLst>
                <a:tab pos="361950" algn="l"/>
              </a:tabLst>
            </a:pPr>
            <a:r>
              <a:rPr lang="zh-CN" altLang="en-US" sz="2800" dirty="0">
                <a:latin typeface="宋体" panose="02010600030101010101" pitchFamily="2" charset="-122"/>
              </a:rPr>
              <a:t>     第二，在表现形式上，有人用简图，有人用表格，有人用文字叙述，有人兼而用之。</a:t>
            </a:r>
            <a:endParaRPr lang="zh-CN" altLang="en-US" sz="2800" dirty="0">
              <a:latin typeface="宋体" panose="02010600030101010101" pitchFamily="2" charset="-122"/>
            </a:endParaRPr>
          </a:p>
          <a:p>
            <a:pPr eaLnBrk="1" hangingPunct="1">
              <a:tabLst>
                <a:tab pos="361950" algn="l"/>
              </a:tabLst>
            </a:pPr>
            <a:r>
              <a:rPr lang="zh-CN" altLang="en-US" sz="2800" dirty="0">
                <a:latin typeface="宋体" panose="02010600030101010101" pitchFamily="2" charset="-122"/>
              </a:rPr>
              <a:t>     第三，在分段方法</a:t>
            </a:r>
            <a:r>
              <a:rPr lang="zh-CN" altLang="en-US" sz="2800" dirty="0" smtClean="0">
                <a:latin typeface="宋体" panose="02010600030101010101" pitchFamily="2" charset="-122"/>
              </a:rPr>
              <a:t>上按职务晋升、职业</a:t>
            </a:r>
            <a:r>
              <a:rPr lang="zh-CN" altLang="en-US" sz="2800" dirty="0">
                <a:latin typeface="宋体" panose="02010600030101010101" pitchFamily="2" charset="-122"/>
              </a:rPr>
              <a:t>资格标准的</a:t>
            </a:r>
            <a:r>
              <a:rPr lang="zh-CN" altLang="en-US" sz="2800" dirty="0" smtClean="0">
                <a:latin typeface="宋体" panose="02010600030101010101" pitchFamily="2" charset="-122"/>
              </a:rPr>
              <a:t>提升，以及按时</a:t>
            </a:r>
            <a:r>
              <a:rPr lang="zh-CN" altLang="en-US" sz="2800" dirty="0">
                <a:latin typeface="宋体" panose="02010600030101010101" pitchFamily="2" charset="-122"/>
              </a:rPr>
              <a:t>间设计自己的阶段目标。</a:t>
            </a:r>
            <a:endParaRPr lang="zh-CN" altLang="en-US" sz="2800" dirty="0">
              <a:latin typeface="宋体" panose="02010600030101010101" pitchFamily="2" charset="-122"/>
            </a:endParaRPr>
          </a:p>
          <a:p>
            <a:pPr eaLnBrk="1" hangingPunct="1">
              <a:tabLst>
                <a:tab pos="361950" algn="l"/>
              </a:tabLst>
            </a:pPr>
            <a:r>
              <a:rPr lang="zh-CN" altLang="en-US" sz="2800" dirty="0">
                <a:latin typeface="宋体" panose="02010600030101010101" pitchFamily="2" charset="-122"/>
              </a:rPr>
              <a:t> </a:t>
            </a:r>
            <a:endParaRPr lang="zh-CN" altLang="en-US" sz="2800" dirty="0">
              <a:latin typeface="宋体" panose="02010600030101010101" pitchFamily="2" charset="-122"/>
            </a:endParaRPr>
          </a:p>
        </p:txBody>
      </p:sp>
      <p:sp>
        <p:nvSpPr>
          <p:cNvPr id="3" name="标题 2"/>
          <p:cNvSpPr>
            <a:spLocks noGrp="1"/>
          </p:cNvSpPr>
          <p:nvPr>
            <p:ph type="title"/>
          </p:nvPr>
        </p:nvSpPr>
        <p:spPr/>
        <p:txBody>
          <a:bodyPr>
            <a:normAutofit fontScale="90000"/>
          </a:bodyPr>
          <a:lstStyle/>
          <a:p>
            <a:r>
              <a:rPr lang="zh-CN" altLang="en-US" sz="3600" dirty="0" smtClean="0">
                <a:solidFill>
                  <a:srgbClr val="EA6A00"/>
                </a:solidFill>
                <a:effectLst/>
                <a:latin typeface="宋体" panose="02010600030101010101" pitchFamily="2" charset="-122"/>
                <a:ea typeface="宋体" panose="02010600030101010101" pitchFamily="2" charset="-122"/>
              </a:rPr>
              <a:t>二、阶级目标设计要领与思路</a:t>
            </a:r>
            <a:br>
              <a:rPr lang="zh-CN" altLang="en-US" sz="4400" dirty="0" smtClean="0">
                <a:solidFill>
                  <a:srgbClr val="EA6A00"/>
                </a:solidFill>
                <a:effectLst>
                  <a:outerShdw blurRad="38100" dist="38100" dir="2700000" algn="tl">
                    <a:srgbClr val="000000">
                      <a:alpha val="43137"/>
                    </a:srgbClr>
                  </a:outerShdw>
                </a:effectLst>
              </a:rPr>
            </a:br>
            <a:endParaRPr lang="zh-CN" altLang="en-US" dirty="0"/>
          </a:p>
        </p:txBody>
      </p:sp>
      <p:pic>
        <p:nvPicPr>
          <p:cNvPr id="4" name="图片 3" descr="20056283_877815.jpg"/>
          <p:cNvPicPr>
            <a:picLocks noChangeAspect="1"/>
          </p:cNvPicPr>
          <p:nvPr/>
        </p:nvPicPr>
        <p:blipFill>
          <a:blip r:embed="rId1"/>
          <a:stretch>
            <a:fillRect/>
          </a:stretch>
        </p:blipFill>
        <p:spPr>
          <a:xfrm>
            <a:off x="3887416" y="4509120"/>
            <a:ext cx="5256584" cy="2348880"/>
          </a:xfrm>
          <a:prstGeom prst="rect">
            <a:avLst/>
          </a:prstGeom>
        </p:spPr>
      </p:pic>
    </p:spTree>
  </p:cSld>
  <p:clrMapOvr>
    <a:masterClrMapping/>
  </p:clrMapOvr>
  <p:transition>
    <p:wheel spokes="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tabLst>
                <a:tab pos="361950" algn="l"/>
              </a:tabLst>
            </a:pPr>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）“倒计时”的设计思路</a:t>
            </a:r>
            <a:endParaRPr lang="zh-CN" altLang="en-US" sz="2800" dirty="0" smtClean="0">
              <a:latin typeface="宋体" panose="02010600030101010101" pitchFamily="2" charset="-122"/>
              <a:ea typeface="宋体" panose="02010600030101010101" pitchFamily="2" charset="-122"/>
            </a:endParaRPr>
          </a:p>
          <a:p>
            <a:pPr eaLnBrk="1" hangingPunct="1">
              <a:tabLst>
                <a:tab pos="361950" algn="l"/>
              </a:tabLst>
            </a:pPr>
            <a:r>
              <a:rPr lang="zh-CN" altLang="en-US" sz="2800" dirty="0" smtClean="0">
                <a:latin typeface="宋体" panose="02010600030101010101" pitchFamily="2" charset="-122"/>
                <a:ea typeface="宋体" panose="02010600030101010101" pitchFamily="2" charset="-122"/>
              </a:rPr>
              <a:t>     ①理清长远目标对从业者的要求。</a:t>
            </a:r>
            <a:endParaRPr lang="zh-CN" altLang="en-US" sz="2800" dirty="0" smtClean="0">
              <a:latin typeface="宋体" panose="02010600030101010101" pitchFamily="2" charset="-122"/>
              <a:ea typeface="宋体" panose="02010600030101010101" pitchFamily="2" charset="-122"/>
            </a:endParaRPr>
          </a:p>
          <a:p>
            <a:pPr eaLnBrk="1" hangingPunct="1">
              <a:tabLst>
                <a:tab pos="361950" algn="l"/>
              </a:tabLst>
            </a:pPr>
            <a:r>
              <a:rPr lang="zh-CN" altLang="en-US" sz="2800" dirty="0" smtClean="0">
                <a:latin typeface="宋体" panose="02010600030101010101" pitchFamily="2" charset="-122"/>
                <a:ea typeface="宋体" panose="02010600030101010101" pitchFamily="2" charset="-122"/>
              </a:rPr>
              <a:t>     ②以差距为依据“搭台阶”。</a:t>
            </a:r>
            <a:endParaRPr lang="zh-CN" altLang="en-US" sz="2800" dirty="0" smtClean="0">
              <a:latin typeface="宋体" panose="02010600030101010101" pitchFamily="2" charset="-122"/>
              <a:ea typeface="宋体" panose="02010600030101010101" pitchFamily="2" charset="-122"/>
            </a:endParaRPr>
          </a:p>
          <a:p>
            <a:pPr eaLnBrk="1" hangingPunct="1">
              <a:tabLst>
                <a:tab pos="361950" algn="l"/>
              </a:tabLst>
            </a:pPr>
            <a:r>
              <a:rPr lang="zh-CN" altLang="en-US" sz="2800" dirty="0" smtClean="0">
                <a:latin typeface="宋体" panose="02010600030101010101" pitchFamily="2" charset="-122"/>
                <a:ea typeface="宋体" panose="02010600030101010101" pitchFamily="2" charset="-122"/>
              </a:rPr>
              <a:t>     ③注明每个“台阶”对从业者的要求。</a:t>
            </a:r>
            <a:endParaRPr lang="zh-CN" altLang="en-US" sz="2800" dirty="0" smtClean="0">
              <a:latin typeface="宋体" panose="02010600030101010101" pitchFamily="2" charset="-122"/>
              <a:ea typeface="宋体" panose="02010600030101010101" pitchFamily="2" charset="-122"/>
            </a:endParaRPr>
          </a:p>
          <a:p>
            <a:pPr eaLnBrk="1" hangingPunct="1">
              <a:tabLst>
                <a:tab pos="361950" algn="l"/>
              </a:tabLst>
            </a:pPr>
            <a:r>
              <a:rPr lang="zh-CN" altLang="en-US" sz="2800" dirty="0" smtClean="0">
                <a:latin typeface="宋体" panose="02010600030101010101" pitchFamily="2" charset="-122"/>
                <a:ea typeface="宋体" panose="02010600030101010101" pitchFamily="2" charset="-122"/>
              </a:rPr>
              <a:t>     ④理顺各“台阶”的衔接。</a:t>
            </a:r>
            <a:endParaRPr lang="zh-CN" altLang="en-US" sz="2800" dirty="0" smtClean="0">
              <a:latin typeface="宋体" panose="02010600030101010101" pitchFamily="2" charset="-122"/>
              <a:ea typeface="宋体" panose="02010600030101010101" pitchFamily="2" charset="-122"/>
            </a:endParaRPr>
          </a:p>
          <a:p>
            <a:pPr eaLnBrk="1" hangingPunct="1">
              <a:tabLst>
                <a:tab pos="361950" algn="l"/>
              </a:tabLst>
            </a:pPr>
            <a:r>
              <a:rPr lang="zh-CN" altLang="en-US" sz="2800" dirty="0" smtClean="0">
                <a:latin typeface="宋体" panose="02010600030101010101" pitchFamily="2" charset="-122"/>
                <a:ea typeface="宋体" panose="02010600030101010101" pitchFamily="2" charset="-122"/>
              </a:rPr>
              <a:t>     ⑤设定达到目标的标准。</a:t>
            </a:r>
            <a:endParaRPr lang="zh-CN" altLang="en-US" sz="2800" dirty="0" smtClean="0">
              <a:latin typeface="宋体" panose="02010600030101010101" pitchFamily="2" charset="-122"/>
              <a:ea typeface="宋体" panose="02010600030101010101" pitchFamily="2" charset="-122"/>
            </a:endParaRPr>
          </a:p>
          <a:p>
            <a:endParaRPr lang="zh-CN" altLang="en-US" dirty="0"/>
          </a:p>
        </p:txBody>
      </p:sp>
      <p:pic>
        <p:nvPicPr>
          <p:cNvPr id="4" name="图片 3" descr="20131022142739982A.jpg"/>
          <p:cNvPicPr>
            <a:picLocks noChangeAspect="1"/>
          </p:cNvPicPr>
          <p:nvPr/>
        </p:nvPicPr>
        <p:blipFill>
          <a:blip r:embed="rId1"/>
          <a:stretch>
            <a:fillRect/>
          </a:stretch>
        </p:blipFill>
        <p:spPr>
          <a:xfrm>
            <a:off x="4716016" y="4077072"/>
            <a:ext cx="3333750" cy="2505075"/>
          </a:xfrm>
          <a:prstGeom prst="rect">
            <a:avLst/>
          </a:prstGeom>
        </p:spPr>
      </p:pic>
    </p:spTree>
  </p:cSld>
  <p:clrMapOvr>
    <a:masterClrMapping/>
  </p:clrMapOvr>
  <p:transition>
    <p:push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Rot="1" noChangeArrowheads="1"/>
          </p:cNvSpPr>
          <p:nvPr>
            <p:ph idx="1"/>
          </p:nvPr>
        </p:nvSpPr>
        <p:spPr>
          <a:xfrm>
            <a:off x="301625" y="1905000"/>
            <a:ext cx="5278438" cy="4194175"/>
          </a:xfrm>
        </p:spPr>
        <p:txBody>
          <a:bodyPr/>
          <a:lstStyle/>
          <a:p>
            <a:pPr marL="812800" indent="-812800"/>
            <a:r>
              <a:rPr lang="zh-CN" altLang="en-US" sz="2800" dirty="0" smtClean="0">
                <a:latin typeface="宋体" panose="02010600030101010101" pitchFamily="2" charset="-122"/>
                <a:ea typeface="宋体" panose="02010600030101010101" pitchFamily="2" charset="-122"/>
              </a:rPr>
              <a:t>近期目标是最重要的阶段目标</a:t>
            </a:r>
            <a:endParaRPr lang="zh-CN" altLang="en-US" sz="2800" dirty="0" smtClean="0">
              <a:latin typeface="宋体" panose="02010600030101010101" pitchFamily="2" charset="-122"/>
              <a:ea typeface="宋体" panose="02010600030101010101" pitchFamily="2" charset="-122"/>
            </a:endParaRPr>
          </a:p>
          <a:p>
            <a:pPr marL="812800" indent="-812800"/>
            <a:r>
              <a:rPr lang="zh-CN" altLang="en-US" sz="2800" dirty="0" smtClean="0">
                <a:latin typeface="宋体" panose="02010600030101010101" pitchFamily="2" charset="-122"/>
                <a:ea typeface="宋体" panose="02010600030101010101" pitchFamily="2" charset="-122"/>
              </a:rPr>
              <a:t>近期目标的制定要领</a:t>
            </a:r>
            <a:endParaRPr lang="zh-CN" altLang="en-US" sz="2800" dirty="0" smtClean="0">
              <a:latin typeface="宋体" panose="02010600030101010101" pitchFamily="2" charset="-122"/>
              <a:ea typeface="宋体" panose="02010600030101010101" pitchFamily="2" charset="-122"/>
            </a:endParaRPr>
          </a:p>
          <a:p>
            <a:pPr marL="1168400" lvl="1" indent="-711200"/>
            <a:r>
              <a:rPr lang="zh-CN" altLang="en-US" sz="2800" dirty="0" smtClean="0">
                <a:latin typeface="宋体" panose="02010600030101010101" pitchFamily="2" charset="-122"/>
                <a:ea typeface="宋体" panose="02010600030101010101" pitchFamily="2" charset="-122"/>
              </a:rPr>
              <a:t>脚踏实地，不好高骛远。</a:t>
            </a:r>
            <a:endParaRPr lang="zh-CN" altLang="en-US" sz="2800" dirty="0" smtClean="0">
              <a:latin typeface="宋体" panose="02010600030101010101" pitchFamily="2" charset="-122"/>
              <a:ea typeface="宋体" panose="02010600030101010101" pitchFamily="2" charset="-122"/>
            </a:endParaRPr>
          </a:p>
          <a:p>
            <a:pPr marL="1168400" lvl="1" indent="-711200"/>
            <a:r>
              <a:rPr lang="zh-CN" altLang="en-US" sz="2800" dirty="0" smtClean="0">
                <a:latin typeface="宋体" panose="02010600030101010101" pitchFamily="2" charset="-122"/>
                <a:ea typeface="宋体" panose="02010600030101010101" pitchFamily="2" charset="-122"/>
              </a:rPr>
              <a:t>内涵充实，能激励斗志。</a:t>
            </a:r>
            <a:endParaRPr lang="zh-CN" altLang="en-US" sz="2800" dirty="0" smtClean="0">
              <a:latin typeface="宋体" panose="02010600030101010101" pitchFamily="2" charset="-122"/>
              <a:ea typeface="宋体" panose="02010600030101010101" pitchFamily="2" charset="-122"/>
            </a:endParaRPr>
          </a:p>
          <a:p>
            <a:pPr marL="812800" indent="-812800"/>
            <a:r>
              <a:rPr lang="zh-CN" altLang="en-US" sz="2800" dirty="0" smtClean="0">
                <a:latin typeface="宋体" panose="02010600030101010101" pitchFamily="2" charset="-122"/>
                <a:ea typeface="宋体" panose="02010600030101010101" pitchFamily="2" charset="-122"/>
              </a:rPr>
              <a:t>指向明确，有年级特点。 </a:t>
            </a:r>
            <a:endParaRPr lang="zh-CN" altLang="en-US" sz="2800" dirty="0" smtClean="0">
              <a:latin typeface="宋体" panose="02010600030101010101" pitchFamily="2" charset="-122"/>
              <a:ea typeface="宋体" panose="02010600030101010101" pitchFamily="2" charset="-122"/>
            </a:endParaRPr>
          </a:p>
        </p:txBody>
      </p:sp>
      <p:sp>
        <p:nvSpPr>
          <p:cNvPr id="52226" name="Rectangle 2"/>
          <p:cNvSpPr>
            <a:spLocks noGrp="1" noRot="1" noChangeArrowheads="1"/>
          </p:cNvSpPr>
          <p:nvPr>
            <p:ph type="title"/>
          </p:nvPr>
        </p:nvSpPr>
        <p:spPr/>
        <p:txBody>
          <a:bodyPr>
            <a:normAutofit/>
          </a:bodyPr>
          <a:lstStyle/>
          <a:p>
            <a:pPr marL="1117600" indent="-1117600" fontAlgn="auto">
              <a:spcAft>
                <a:spcPts val="0"/>
              </a:spcAft>
              <a:defRPr/>
            </a:pPr>
            <a:r>
              <a:rPr lang="zh-CN" altLang="en-US" sz="3200" dirty="0">
                <a:solidFill>
                  <a:schemeClr val="hlink"/>
                </a:solidFill>
                <a:effectLst/>
                <a:latin typeface="宋体" panose="02010600030101010101" pitchFamily="2" charset="-122"/>
                <a:ea typeface="宋体" panose="02010600030101010101" pitchFamily="2" charset="-122"/>
              </a:rPr>
              <a:t>二、近期目标的重要性和制定要领</a:t>
            </a:r>
            <a:endParaRPr lang="zh-CN" altLang="en-US" sz="3200" dirty="0">
              <a:solidFill>
                <a:schemeClr val="hlink"/>
              </a:solidFill>
              <a:effectLst/>
              <a:latin typeface="宋体" panose="02010600030101010101" pitchFamily="2" charset="-122"/>
              <a:ea typeface="宋体" panose="02010600030101010101" pitchFamily="2" charset="-122"/>
            </a:endParaRPr>
          </a:p>
        </p:txBody>
      </p:sp>
      <p:pic>
        <p:nvPicPr>
          <p:cNvPr id="5" name="图片 4" descr="20141010171928_1687.jpg"/>
          <p:cNvPicPr>
            <a:picLocks noChangeAspect="1"/>
          </p:cNvPicPr>
          <p:nvPr/>
        </p:nvPicPr>
        <p:blipFill>
          <a:blip r:embed="rId1"/>
          <a:srcRect b="22117"/>
          <a:stretch>
            <a:fillRect/>
          </a:stretch>
        </p:blipFill>
        <p:spPr>
          <a:xfrm>
            <a:off x="4905375" y="4165129"/>
            <a:ext cx="4238625" cy="2692871"/>
          </a:xfrm>
          <a:prstGeom prst="rect">
            <a:avLst/>
          </a:prstGeom>
        </p:spPr>
      </p:pic>
    </p:spTree>
  </p:cSld>
  <p:clrMapOvr>
    <a:masterClrMapping/>
  </p:clrMapOvr>
  <p:transition>
    <p:cover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Rot="1" noChangeArrowheads="1"/>
          </p:cNvSpPr>
          <p:nvPr>
            <p:ph idx="1"/>
          </p:nvPr>
        </p:nvSpPr>
        <p:spPr>
          <a:xfrm>
            <a:off x="323528" y="1412776"/>
            <a:ext cx="8540750" cy="4614862"/>
          </a:xfrm>
        </p:spPr>
        <p:txBody>
          <a:bodyPr/>
          <a:lstStyle/>
          <a:p>
            <a:pPr marL="812800" indent="-812800">
              <a:lnSpc>
                <a:spcPct val="80000"/>
              </a:lnSpc>
            </a:pP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、措施：即针对实际情况为实际目标而采取的处理办法。</a:t>
            </a:r>
            <a:endParaRPr lang="en-US" altLang="zh-CN" sz="2800" dirty="0" smtClean="0">
              <a:latin typeface="宋体" panose="02010600030101010101" pitchFamily="2" charset="-122"/>
              <a:ea typeface="宋体" panose="02010600030101010101" pitchFamily="2" charset="-122"/>
            </a:endParaRPr>
          </a:p>
          <a:p>
            <a:pPr marL="812800" indent="-812800">
              <a:lnSpc>
                <a:spcPct val="80000"/>
              </a:lnSpc>
            </a:pP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、措施三要素</a:t>
            </a:r>
            <a:endParaRPr lang="zh-CN" altLang="en-US"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三个要素：任务（含方法）、标准和时间。</a:t>
            </a:r>
            <a:endParaRPr lang="en-US" altLang="zh-CN"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时间包括两个方面：一是目标完成期限，二是落实措施的时间进度。</a:t>
            </a:r>
            <a:endParaRPr lang="zh-CN" altLang="en-US" sz="2800" dirty="0" smtClean="0">
              <a:latin typeface="宋体" panose="02010600030101010101" pitchFamily="2" charset="-122"/>
              <a:ea typeface="宋体" panose="02010600030101010101" pitchFamily="2" charset="-122"/>
            </a:endParaRPr>
          </a:p>
        </p:txBody>
      </p:sp>
      <p:sp>
        <p:nvSpPr>
          <p:cNvPr id="53250" name="Rectangle 2"/>
          <p:cNvSpPr>
            <a:spLocks noGrp="1" noRot="1" noChangeArrowheads="1"/>
          </p:cNvSpPr>
          <p:nvPr>
            <p:ph type="title"/>
          </p:nvPr>
        </p:nvSpPr>
        <p:spPr/>
        <p:txBody>
          <a:bodyPr>
            <a:normAutofit/>
          </a:bodyPr>
          <a:lstStyle/>
          <a:p>
            <a:pPr fontAlgn="auto">
              <a:spcAft>
                <a:spcPts val="0"/>
              </a:spcAft>
              <a:defRPr/>
            </a:pPr>
            <a:r>
              <a:rPr lang="zh-CN" altLang="en-US" sz="4400" dirty="0">
                <a:solidFill>
                  <a:schemeClr val="hlink"/>
                </a:solidFill>
                <a:latin typeface="宋体" panose="02010600030101010101" pitchFamily="2" charset="-122"/>
                <a:ea typeface="宋体" panose="02010600030101010101" pitchFamily="2" charset="-122"/>
              </a:rPr>
              <a:t>第</a:t>
            </a:r>
            <a:r>
              <a:rPr lang="en-US" altLang="zh-CN" sz="4400" dirty="0">
                <a:solidFill>
                  <a:schemeClr val="hlink"/>
                </a:solidFill>
                <a:latin typeface="宋体" panose="02010600030101010101" pitchFamily="2" charset="-122"/>
                <a:ea typeface="宋体" panose="02010600030101010101" pitchFamily="2" charset="-122"/>
              </a:rPr>
              <a:t>3</a:t>
            </a:r>
            <a:r>
              <a:rPr lang="zh-CN" altLang="en-US" sz="4400" dirty="0">
                <a:solidFill>
                  <a:schemeClr val="hlink"/>
                </a:solidFill>
                <a:latin typeface="宋体" panose="02010600030101010101" pitchFamily="2" charset="-122"/>
                <a:ea typeface="宋体" panose="02010600030101010101" pitchFamily="2" charset="-122"/>
              </a:rPr>
              <a:t>课 制定发展措施</a:t>
            </a:r>
            <a:endParaRPr lang="zh-CN" altLang="en-US" sz="4400" dirty="0">
              <a:solidFill>
                <a:schemeClr val="hlink"/>
              </a:solidFill>
              <a:latin typeface="宋体" panose="02010600030101010101" pitchFamily="2" charset="-122"/>
              <a:ea typeface="宋体" panose="02010600030101010101" pitchFamily="2" charset="-122"/>
            </a:endParaRPr>
          </a:p>
        </p:txBody>
      </p:sp>
      <p:pic>
        <p:nvPicPr>
          <p:cNvPr id="4" name="图片 3" descr="t01855c10f66109e9f1.jpg"/>
          <p:cNvPicPr>
            <a:picLocks noChangeAspect="1"/>
          </p:cNvPicPr>
          <p:nvPr/>
        </p:nvPicPr>
        <p:blipFill>
          <a:blip r:embed="rId1"/>
          <a:stretch>
            <a:fillRect/>
          </a:stretch>
        </p:blipFill>
        <p:spPr>
          <a:xfrm>
            <a:off x="4596808" y="3595390"/>
            <a:ext cx="4547192" cy="3262610"/>
          </a:xfrm>
          <a:prstGeom prst="rect">
            <a:avLst/>
          </a:prstGeom>
        </p:spPr>
      </p:pic>
    </p:spTree>
  </p:cSld>
  <p:clrMapOvr>
    <a:masterClrMapping/>
  </p:clrMapOvr>
  <p:transition>
    <p:blind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476672"/>
            <a:ext cx="8229600" cy="4525962"/>
          </a:xfrm>
        </p:spPr>
        <p:txBody>
          <a:bodyPr/>
          <a:lstStyle/>
          <a:p>
            <a:pPr marL="812800" indent="-812800">
              <a:lnSpc>
                <a:spcPct val="80000"/>
              </a:lnSpc>
            </a:pPr>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、措施的三个制定要领</a:t>
            </a:r>
            <a:endParaRPr lang="en-US" altLang="zh-CN"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）、具体的：强调措施内容要实在，清晰明确；</a:t>
            </a:r>
            <a:endParaRPr lang="en-US" altLang="zh-CN"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）、可行的：强调措施要符合自身条件和外部环境，有可操作性</a:t>
            </a:r>
            <a:endParaRPr lang="en-US" altLang="zh-CN"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）、针对性强的 ：则强调措施不但直接指向目标，而且指向目标本人与奴婢奥的差距。</a:t>
            </a:r>
            <a:endParaRPr lang="zh-CN" altLang="en-US" sz="2800" dirty="0" smtClean="0">
              <a:latin typeface="宋体" panose="02010600030101010101" pitchFamily="2" charset="-122"/>
              <a:ea typeface="宋体" panose="02010600030101010101" pitchFamily="2" charset="-122"/>
            </a:endParaRPr>
          </a:p>
          <a:p>
            <a:pPr marL="812800" indent="-812800">
              <a:lnSpc>
                <a:spcPct val="80000"/>
              </a:lnSpc>
            </a:pPr>
            <a:r>
              <a:rPr lang="en-US" altLang="zh-CN" sz="2800" dirty="0" smtClean="0">
                <a:latin typeface="宋体" panose="02010600030101010101" pitchFamily="2" charset="-122"/>
                <a:ea typeface="宋体" panose="02010600030101010101" pitchFamily="2" charset="-122"/>
              </a:rPr>
              <a:t>4</a:t>
            </a:r>
            <a:r>
              <a:rPr lang="zh-CN" altLang="en-US" sz="2800" dirty="0" smtClean="0">
                <a:latin typeface="宋体" panose="02010600030101010101" pitchFamily="2" charset="-122"/>
                <a:ea typeface="宋体" panose="02010600030101010101" pitchFamily="2" charset="-122"/>
              </a:rPr>
              <a:t>、制定措施的思路</a:t>
            </a:r>
            <a:endParaRPr lang="zh-CN" altLang="en-US"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）“近细远粗”的思路</a:t>
            </a:r>
            <a:endParaRPr lang="zh-CN" altLang="en-US"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）针对“三个方面”的思路</a:t>
            </a:r>
            <a:endParaRPr lang="zh-CN" altLang="en-US"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）“弥补差距”的思路</a:t>
            </a:r>
            <a:endParaRPr lang="zh-CN" altLang="en-US" sz="2800" dirty="0" smtClean="0">
              <a:latin typeface="宋体" panose="02010600030101010101" pitchFamily="2" charset="-122"/>
              <a:ea typeface="宋体" panose="02010600030101010101" pitchFamily="2" charset="-122"/>
            </a:endParaRPr>
          </a:p>
          <a:p>
            <a:endParaRPr lang="zh-CN" altLang="en-US" dirty="0"/>
          </a:p>
        </p:txBody>
      </p:sp>
      <p:pic>
        <p:nvPicPr>
          <p:cNvPr id="5" name="图片 4" descr="1436171947915910.jpg"/>
          <p:cNvPicPr>
            <a:picLocks noChangeAspect="1"/>
          </p:cNvPicPr>
          <p:nvPr/>
        </p:nvPicPr>
        <p:blipFill>
          <a:blip r:embed="rId1"/>
          <a:stretch>
            <a:fillRect/>
          </a:stretch>
        </p:blipFill>
        <p:spPr>
          <a:xfrm>
            <a:off x="4791075" y="4869160"/>
            <a:ext cx="4352925" cy="1988840"/>
          </a:xfrm>
          <a:prstGeom prst="rect">
            <a:avLst/>
          </a:prstGeom>
        </p:spPr>
      </p:pic>
    </p:spTree>
  </p:cSld>
  <p:clrMapOvr>
    <a:masterClrMapping/>
  </p:clrMapOvr>
  <p:transition>
    <p:checke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20373325-1_o.jpg"/>
          <p:cNvPicPr>
            <a:picLocks noGrp="1" noChangeAspect="1"/>
          </p:cNvPicPr>
          <p:nvPr>
            <p:ph idx="1"/>
          </p:nvPr>
        </p:nvPicPr>
        <p:blipFill>
          <a:blip r:embed="rId1"/>
          <a:stretch>
            <a:fillRect/>
          </a:stretch>
        </p:blipFill>
        <p:spPr>
          <a:xfrm>
            <a:off x="2411760" y="1844824"/>
            <a:ext cx="4680520" cy="4541837"/>
          </a:xfrm>
        </p:spPr>
      </p:pic>
      <p:sp>
        <p:nvSpPr>
          <p:cNvPr id="54274" name="Rectangle 2"/>
          <p:cNvSpPr>
            <a:spLocks noGrp="1" noRot="1" noChangeArrowheads="1"/>
          </p:cNvSpPr>
          <p:nvPr>
            <p:ph type="title"/>
          </p:nvPr>
        </p:nvSpPr>
        <p:spPr/>
        <p:txBody>
          <a:bodyPr>
            <a:noAutofit/>
          </a:bodyPr>
          <a:lstStyle/>
          <a:p>
            <a:pPr fontAlgn="auto">
              <a:spcAft>
                <a:spcPts val="0"/>
              </a:spcAft>
              <a:defRPr/>
            </a:pPr>
            <a:r>
              <a:rPr lang="zh-CN" altLang="en-US" sz="4400" dirty="0">
                <a:solidFill>
                  <a:schemeClr val="hlink"/>
                </a:solidFill>
                <a:latin typeface="宋体" panose="02010600030101010101" pitchFamily="2" charset="-122"/>
                <a:ea typeface="宋体" panose="02010600030101010101" pitchFamily="2" charset="-122"/>
              </a:rPr>
              <a:t>第四单元   职业生涯发展与就业、创业</a:t>
            </a:r>
            <a:endParaRPr lang="zh-CN" altLang="en-US" sz="4400" dirty="0">
              <a:solidFill>
                <a:schemeClr val="hlink"/>
              </a:solidFill>
              <a:latin typeface="宋体" panose="02010600030101010101" pitchFamily="2" charset="-122"/>
              <a:ea typeface="宋体" panose="02010600030101010101" pitchFamily="2" charset="-122"/>
            </a:endParaRPr>
          </a:p>
        </p:txBody>
      </p:sp>
    </p:spTree>
  </p:cSld>
  <p:clrMapOvr>
    <a:masterClrMapping/>
  </p:clrMapOvr>
  <p:transition>
    <p:pull dir="l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124744"/>
            <a:ext cx="8229600" cy="4882356"/>
          </a:xfrm>
        </p:spPr>
        <p:txBody>
          <a:bodyPr/>
          <a:lstStyle/>
          <a:p>
            <a:pPr marL="1168400" lvl="1" indent="-711200">
              <a:lnSpc>
                <a:spcPct val="90000"/>
              </a:lnSpc>
              <a:buNone/>
            </a:pPr>
            <a:r>
              <a:rPr lang="en-US" altLang="zh-CN" sz="3200" dirty="0" smtClean="0">
                <a:solidFill>
                  <a:schemeClr val="hlink"/>
                </a:solidFill>
                <a:latin typeface="宋体" panose="02010600030101010101" pitchFamily="2" charset="-122"/>
                <a:ea typeface="宋体" panose="02010600030101010101" pitchFamily="2" charset="-122"/>
              </a:rPr>
              <a:t>1</a:t>
            </a:r>
            <a:r>
              <a:rPr lang="zh-CN" altLang="en-US" sz="3200" dirty="0" smtClean="0">
                <a:solidFill>
                  <a:schemeClr val="hlink"/>
                </a:solidFill>
                <a:latin typeface="宋体" panose="02010600030101010101" pitchFamily="2" charset="-122"/>
                <a:ea typeface="宋体" panose="02010600030101010101" pitchFamily="2" charset="-122"/>
              </a:rPr>
              <a:t>、首次就业与职业生涯发展</a:t>
            </a:r>
            <a:endParaRPr lang="zh-CN" altLang="en-US" sz="3200" dirty="0" smtClean="0">
              <a:solidFill>
                <a:schemeClr val="hlink"/>
              </a:solidFill>
              <a:latin typeface="宋体" panose="02010600030101010101" pitchFamily="2" charset="-122"/>
              <a:ea typeface="宋体" panose="02010600030101010101" pitchFamily="2" charset="-122"/>
            </a:endParaRPr>
          </a:p>
          <a:p>
            <a:pPr marL="812800" indent="-812800">
              <a:lnSpc>
                <a:spcPct val="90000"/>
              </a:lnSpc>
            </a:pPr>
            <a:r>
              <a:rPr lang="zh-CN" altLang="en-US" sz="2800" dirty="0" smtClean="0">
                <a:latin typeface="宋体" panose="02010600030101010101" pitchFamily="2" charset="-122"/>
                <a:ea typeface="宋体" panose="02010600030101010101" pitchFamily="2" charset="-122"/>
              </a:rPr>
              <a:t>首次就业是我们人生中的重要转折，它将带来生活方式的重大变化，是职业生涯发展的重要经历和起点。</a:t>
            </a:r>
            <a:endParaRPr lang="zh-CN" altLang="en-US" sz="2800" dirty="0" smtClean="0">
              <a:latin typeface="宋体" panose="02010600030101010101" pitchFamily="2" charset="-122"/>
              <a:ea typeface="宋体" panose="02010600030101010101" pitchFamily="2" charset="-122"/>
            </a:endParaRPr>
          </a:p>
          <a:p>
            <a:pPr marL="812800" indent="-812800">
              <a:lnSpc>
                <a:spcPct val="90000"/>
              </a:lnSpc>
            </a:pPr>
            <a:r>
              <a:rPr lang="zh-CN" altLang="en-US" sz="2800" dirty="0" smtClean="0">
                <a:latin typeface="宋体" panose="02010600030101010101" pitchFamily="2" charset="-122"/>
                <a:ea typeface="宋体" panose="02010600030101010101" pitchFamily="2" charset="-122"/>
              </a:rPr>
              <a:t>首次就业的目标：要务实，忌好高骛远、眼高手低。</a:t>
            </a:r>
            <a:endParaRPr lang="zh-CN" altLang="en-US" sz="2800" dirty="0" smtClean="0">
              <a:latin typeface="宋体" panose="02010600030101010101" pitchFamily="2" charset="-122"/>
              <a:ea typeface="宋体" panose="02010600030101010101" pitchFamily="2" charset="-122"/>
            </a:endParaRPr>
          </a:p>
          <a:p>
            <a:endParaRPr lang="zh-CN" altLang="en-US" dirty="0"/>
          </a:p>
        </p:txBody>
      </p:sp>
      <p:sp>
        <p:nvSpPr>
          <p:cNvPr id="3" name="标题 2"/>
          <p:cNvSpPr>
            <a:spLocks noGrp="1"/>
          </p:cNvSpPr>
          <p:nvPr>
            <p:ph type="title"/>
          </p:nvPr>
        </p:nvSpPr>
        <p:spPr>
          <a:xfrm>
            <a:off x="251520" y="188640"/>
            <a:ext cx="8229600" cy="1143000"/>
          </a:xfrm>
        </p:spPr>
        <p:txBody>
          <a:bodyPr>
            <a:normAutofit fontScale="90000"/>
          </a:bodyPr>
          <a:lstStyle/>
          <a:p>
            <a:r>
              <a:rPr lang="en-US" altLang="zh-CN" sz="4400" dirty="0" smtClean="0"/>
              <a:t> </a:t>
            </a:r>
            <a:r>
              <a:rPr lang="zh-CN" altLang="en-US" sz="4900" dirty="0" smtClean="0">
                <a:solidFill>
                  <a:srgbClr val="EA6A00"/>
                </a:solidFill>
                <a:latin typeface="宋体" panose="02010600030101010101" pitchFamily="2" charset="-122"/>
                <a:ea typeface="宋体" panose="02010600030101010101" pitchFamily="2" charset="-122"/>
              </a:rPr>
              <a:t>第一课 正确认识就业</a:t>
            </a:r>
            <a:br>
              <a:rPr lang="zh-CN" altLang="en-US" sz="4400" dirty="0" smtClean="0"/>
            </a:br>
            <a:endParaRPr lang="zh-CN" altLang="en-US" dirty="0"/>
          </a:p>
        </p:txBody>
      </p:sp>
      <p:pic>
        <p:nvPicPr>
          <p:cNvPr id="6" name="图片 5" descr="201309110842361.jpg"/>
          <p:cNvPicPr>
            <a:picLocks noChangeAspect="1"/>
          </p:cNvPicPr>
          <p:nvPr/>
        </p:nvPicPr>
        <p:blipFill>
          <a:blip r:embed="rId1"/>
          <a:stretch>
            <a:fillRect/>
          </a:stretch>
        </p:blipFill>
        <p:spPr>
          <a:xfrm>
            <a:off x="5538782" y="3663777"/>
            <a:ext cx="3605218" cy="3194223"/>
          </a:xfrm>
          <a:prstGeom prst="rect">
            <a:avLst/>
          </a:prstGeom>
        </p:spPr>
      </p:pic>
    </p:spTree>
  </p:cSld>
  <p:clrMapOvr>
    <a:masterClrMapping/>
  </p:clrMapOvr>
  <p:transition>
    <p:wheel spokes="4"/>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Rot="1" noChangeArrowheads="1"/>
          </p:cNvSpPr>
          <p:nvPr>
            <p:ph idx="1"/>
          </p:nvPr>
        </p:nvSpPr>
        <p:spPr/>
        <p:txBody>
          <a:bodyPr/>
          <a:lstStyle/>
          <a:p>
            <a:pPr>
              <a:lnSpc>
                <a:spcPct val="80000"/>
              </a:lnSpc>
            </a:pPr>
            <a:r>
              <a:rPr lang="zh-CN" altLang="en-US" sz="2000" dirty="0" smtClean="0">
                <a:latin typeface="宋体" panose="02010600030101010101" pitchFamily="2" charset="-122"/>
                <a:ea typeface="宋体" panose="02010600030101010101" pitchFamily="2" charset="-122"/>
              </a:rPr>
              <a:t>我们要理解职业生涯规划的重要性，先一起来做一个</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撕思人生</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的游戏。</a:t>
            </a:r>
            <a:endParaRPr lang="zh-CN" altLang="en-US" sz="2000" dirty="0" smtClean="0">
              <a:latin typeface="宋体" panose="02010600030101010101" pitchFamily="2" charset="-122"/>
              <a:ea typeface="宋体" panose="02010600030101010101" pitchFamily="2" charset="-122"/>
            </a:endParaRPr>
          </a:p>
          <a:p>
            <a:pPr>
              <a:lnSpc>
                <a:spcPct val="80000"/>
              </a:lnSpc>
            </a:pP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斯思人生</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游戏说明</a:t>
            </a:r>
            <a:endParaRPr lang="zh-CN" altLang="en-US" sz="2000" dirty="0" smtClean="0">
              <a:latin typeface="宋体" panose="02010600030101010101" pitchFamily="2" charset="-122"/>
              <a:ea typeface="宋体" panose="02010600030101010101" pitchFamily="2" charset="-122"/>
            </a:endParaRPr>
          </a:p>
          <a:p>
            <a:pPr>
              <a:lnSpc>
                <a:spcPct val="80000"/>
              </a:lnSpc>
            </a:pPr>
            <a:r>
              <a:rPr lang="zh-CN" altLang="en-US" sz="2000" dirty="0" smtClean="0">
                <a:latin typeface="宋体" panose="02010600030101010101" pitchFamily="2" charset="-122"/>
                <a:ea typeface="宋体" panose="02010600030101010101" pitchFamily="2" charset="-122"/>
              </a:rPr>
              <a:t>１</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在所发的白纸条上画一个长线段。在起点上写上你的出生日期和年龄</a:t>
            </a:r>
            <a:r>
              <a:rPr lang="en-US" altLang="zh-CN" sz="2000" dirty="0" smtClean="0">
                <a:latin typeface="宋体" panose="02010600030101010101" pitchFamily="2" charset="-122"/>
                <a:ea typeface="宋体" panose="02010600030101010101" pitchFamily="2" charset="-122"/>
              </a:rPr>
              <a:t>0</a:t>
            </a:r>
            <a:r>
              <a:rPr lang="zh-CN" altLang="en-US" sz="2000" dirty="0" smtClean="0">
                <a:latin typeface="宋体" panose="02010600030101010101" pitchFamily="2" charset="-122"/>
                <a:ea typeface="宋体" panose="02010600030101010101" pitchFamily="2" charset="-122"/>
              </a:rPr>
              <a:t>岁，在终点上标注出你自己预测的死亡年龄。</a:t>
            </a:r>
            <a:endParaRPr lang="zh-CN" altLang="en-US" sz="2000" dirty="0" smtClean="0">
              <a:latin typeface="宋体" panose="02010600030101010101" pitchFamily="2" charset="-122"/>
              <a:ea typeface="宋体" panose="02010600030101010101" pitchFamily="2" charset="-122"/>
            </a:endParaRPr>
          </a:p>
          <a:p>
            <a:pPr>
              <a:lnSpc>
                <a:spcPct val="80000"/>
              </a:lnSpc>
            </a:pPr>
            <a:r>
              <a:rPr lang="en-US" altLang="zh-CN" sz="2000" dirty="0" smtClean="0">
                <a:latin typeface="宋体" panose="02010600030101010101" pitchFamily="2" charset="-122"/>
                <a:ea typeface="宋体" panose="02010600030101010101" pitchFamily="2" charset="-122"/>
              </a:rPr>
              <a:t>2.</a:t>
            </a:r>
            <a:r>
              <a:rPr lang="zh-CN" altLang="en-US" sz="2000" dirty="0" smtClean="0">
                <a:latin typeface="宋体" panose="02010600030101010101" pitchFamily="2" charset="-122"/>
                <a:ea typeface="宋体" panose="02010600030101010101" pitchFamily="2" charset="-122"/>
              </a:rPr>
              <a:t>在线段的适当位置上标注出你现在的年龄，并将这之前的得线段撕下来。</a:t>
            </a:r>
            <a:endParaRPr lang="zh-CN" altLang="en-US" sz="2000" dirty="0" smtClean="0">
              <a:latin typeface="宋体" panose="02010600030101010101" pitchFamily="2" charset="-122"/>
              <a:ea typeface="宋体" panose="02010600030101010101" pitchFamily="2" charset="-122"/>
            </a:endParaRPr>
          </a:p>
          <a:p>
            <a:pPr>
              <a:lnSpc>
                <a:spcPct val="80000"/>
              </a:lnSpc>
            </a:pPr>
            <a:r>
              <a:rPr lang="en-US" altLang="zh-CN" sz="2000" dirty="0" smtClean="0">
                <a:latin typeface="宋体" panose="02010600030101010101" pitchFamily="2" charset="-122"/>
                <a:ea typeface="宋体" panose="02010600030101010101" pitchFamily="2" charset="-122"/>
              </a:rPr>
              <a:t>3.</a:t>
            </a:r>
            <a:r>
              <a:rPr lang="zh-CN" altLang="en-US" sz="2000" dirty="0" smtClean="0">
                <a:latin typeface="宋体" panose="02010600030101010101" pitchFamily="2" charset="-122"/>
                <a:ea typeface="宋体" panose="02010600030101010101" pitchFamily="2" charset="-122"/>
              </a:rPr>
              <a:t>然后在剩下的线段下写出你认为今后的人生中最迫切想要实现的三件事。</a:t>
            </a:r>
            <a:endParaRPr lang="zh-CN" altLang="en-US" sz="2000" dirty="0" smtClean="0">
              <a:latin typeface="宋体" panose="02010600030101010101" pitchFamily="2" charset="-122"/>
              <a:ea typeface="宋体" panose="02010600030101010101" pitchFamily="2" charset="-122"/>
            </a:endParaRPr>
          </a:p>
          <a:p>
            <a:pPr>
              <a:lnSpc>
                <a:spcPct val="80000"/>
              </a:lnSpc>
            </a:pPr>
            <a:r>
              <a:rPr lang="en-US" altLang="zh-CN" sz="2000" dirty="0" smtClean="0">
                <a:latin typeface="宋体" panose="02010600030101010101" pitchFamily="2" charset="-122"/>
                <a:ea typeface="宋体" panose="02010600030101010101" pitchFamily="2" charset="-122"/>
              </a:rPr>
              <a:t>4.</a:t>
            </a:r>
            <a:r>
              <a:rPr lang="zh-CN" altLang="en-US" sz="2000" dirty="0" smtClean="0">
                <a:latin typeface="宋体" panose="02010600030101010101" pitchFamily="2" charset="-122"/>
                <a:ea typeface="宋体" panose="02010600030101010101" pitchFamily="2" charset="-122"/>
              </a:rPr>
              <a:t>在线段的适当位置上标注上你想功成名就的年龄，然后经这以后的线段撕下来。</a:t>
            </a:r>
            <a:endParaRPr lang="zh-CN" altLang="en-US" sz="2000" dirty="0" smtClean="0">
              <a:latin typeface="宋体" panose="02010600030101010101" pitchFamily="2" charset="-122"/>
              <a:ea typeface="宋体" panose="02010600030101010101" pitchFamily="2" charset="-122"/>
            </a:endParaRPr>
          </a:p>
          <a:p>
            <a:pPr>
              <a:lnSpc>
                <a:spcPct val="80000"/>
              </a:lnSpc>
            </a:pPr>
            <a:r>
              <a:rPr lang="en-US" altLang="zh-CN" sz="2000" dirty="0" smtClean="0">
                <a:latin typeface="宋体" panose="02010600030101010101" pitchFamily="2" charset="-122"/>
                <a:ea typeface="宋体" panose="02010600030101010101" pitchFamily="2" charset="-122"/>
              </a:rPr>
              <a:t>5.</a:t>
            </a:r>
            <a:r>
              <a:rPr lang="zh-CN" altLang="en-US" sz="2000" dirty="0" smtClean="0">
                <a:latin typeface="宋体" panose="02010600030101010101" pitchFamily="2" charset="-122"/>
                <a:ea typeface="宋体" panose="02010600030101010101" pitchFamily="2" charset="-122"/>
              </a:rPr>
              <a:t>剩下的部分有多少？你手中拿的这段时间是什么，有多少？（我们可以用来努力学习和工作的时间）</a:t>
            </a:r>
            <a:endParaRPr lang="zh-CN" altLang="en-US" sz="2000" dirty="0" smtClean="0">
              <a:latin typeface="宋体" panose="02010600030101010101" pitchFamily="2" charset="-122"/>
              <a:ea typeface="宋体" panose="02010600030101010101" pitchFamily="2" charset="-122"/>
            </a:endParaRPr>
          </a:p>
        </p:txBody>
      </p:sp>
      <p:sp>
        <p:nvSpPr>
          <p:cNvPr id="78850" name="Rectangle 2"/>
          <p:cNvSpPr>
            <a:spLocks noGrp="1" noRot="1" noChangeArrowheads="1"/>
          </p:cNvSpPr>
          <p:nvPr>
            <p:ph type="title"/>
          </p:nvPr>
        </p:nvSpPr>
        <p:spPr/>
        <p:txBody>
          <a:bodyPr>
            <a:normAutofit/>
          </a:bodyPr>
          <a:lstStyle/>
          <a:p>
            <a:pPr fontAlgn="auto">
              <a:spcAft>
                <a:spcPts val="0"/>
              </a:spcAft>
              <a:defRPr/>
            </a:pPr>
            <a:r>
              <a:rPr lang="zh-CN" altLang="en-US" sz="2800" dirty="0" smtClean="0">
                <a:latin typeface="宋体" panose="02010600030101010101" pitchFamily="2" charset="-122"/>
                <a:ea typeface="宋体" panose="02010600030101010101" pitchFamily="2" charset="-122"/>
              </a:rPr>
              <a:t>游戏</a:t>
            </a:r>
            <a:r>
              <a:rPr lang="en-US" altLang="zh-CN" sz="2800" dirty="0" smtClean="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撕思人生</a:t>
            </a:r>
            <a:r>
              <a:rPr lang="en-US" altLang="zh-CN" sz="2800" dirty="0">
                <a:latin typeface="宋体" panose="02010600030101010101" pitchFamily="2" charset="-122"/>
                <a:ea typeface="宋体" panose="02010600030101010101" pitchFamily="2" charset="-122"/>
              </a:rPr>
              <a:t>》</a:t>
            </a:r>
            <a:endParaRPr lang="en-US" altLang="zh-CN" sz="2800" dirty="0">
              <a:latin typeface="宋体" panose="02010600030101010101" pitchFamily="2" charset="-122"/>
              <a:ea typeface="宋体" panose="02010600030101010101" pitchFamily="2" charset="-122"/>
            </a:endParaRPr>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404664"/>
            <a:ext cx="8229600" cy="4525962"/>
          </a:xfrm>
        </p:spPr>
        <p:txBody>
          <a:bodyPr/>
          <a:lstStyle/>
          <a:p>
            <a:pPr marL="1168400" lvl="1" indent="-711200">
              <a:lnSpc>
                <a:spcPct val="90000"/>
              </a:lnSpc>
              <a:buNone/>
            </a:pPr>
            <a:r>
              <a:rPr lang="en-US" altLang="zh-CN" sz="2800" dirty="0" smtClean="0">
                <a:solidFill>
                  <a:schemeClr val="hlink"/>
                </a:solidFill>
                <a:latin typeface="宋体" panose="02010600030101010101" pitchFamily="2" charset="-122"/>
                <a:ea typeface="宋体" panose="02010600030101010101" pitchFamily="2" charset="-122"/>
              </a:rPr>
              <a:t>2</a:t>
            </a:r>
            <a:r>
              <a:rPr lang="zh-CN" altLang="en-US" sz="2800" dirty="0" smtClean="0">
                <a:solidFill>
                  <a:schemeClr val="hlink"/>
                </a:solidFill>
                <a:latin typeface="宋体" panose="02010600030101010101" pitchFamily="2" charset="-122"/>
                <a:ea typeface="宋体" panose="02010600030101010101" pitchFamily="2" charset="-122"/>
              </a:rPr>
              <a:t>、就业形势与择业</a:t>
            </a:r>
            <a:endParaRPr lang="zh-CN" altLang="en-US" sz="2800" dirty="0" smtClean="0">
              <a:solidFill>
                <a:schemeClr val="hlink"/>
              </a:solidFill>
              <a:latin typeface="宋体" panose="02010600030101010101" pitchFamily="2" charset="-122"/>
              <a:ea typeface="宋体" panose="02010600030101010101" pitchFamily="2" charset="-122"/>
            </a:endParaRPr>
          </a:p>
          <a:p>
            <a:pPr marL="812800" indent="-812800">
              <a:lnSpc>
                <a:spcPct val="90000"/>
              </a:lnSpc>
            </a:pPr>
            <a:r>
              <a:rPr lang="zh-CN" altLang="en-US" sz="2800" dirty="0" smtClean="0">
                <a:latin typeface="宋体" panose="02010600030101010101" pitchFamily="2" charset="-122"/>
                <a:ea typeface="宋体" panose="02010600030101010101" pitchFamily="2" charset="-122"/>
              </a:rPr>
              <a:t>必须正视就业难</a:t>
            </a:r>
            <a:endParaRPr lang="zh-CN" altLang="en-US" sz="2800" dirty="0" smtClean="0">
              <a:latin typeface="宋体" panose="02010600030101010101" pitchFamily="2" charset="-122"/>
              <a:ea typeface="宋体" panose="02010600030101010101" pitchFamily="2" charset="-122"/>
            </a:endParaRPr>
          </a:p>
          <a:p>
            <a:pPr marL="812800" indent="-812800">
              <a:lnSpc>
                <a:spcPct val="90000"/>
              </a:lnSpc>
            </a:pPr>
            <a:r>
              <a:rPr lang="zh-CN" altLang="en-US" sz="2800" dirty="0" smtClean="0">
                <a:latin typeface="宋体" panose="02010600030101010101" pitchFamily="2" charset="-122"/>
                <a:ea typeface="宋体" panose="02010600030101010101" pitchFamily="2" charset="-122"/>
              </a:rPr>
              <a:t>先就业、再择业</a:t>
            </a:r>
            <a:endParaRPr lang="zh-CN" altLang="en-US" sz="2800" dirty="0" smtClean="0">
              <a:latin typeface="宋体" panose="02010600030101010101" pitchFamily="2" charset="-122"/>
              <a:ea typeface="宋体" panose="02010600030101010101" pitchFamily="2" charset="-122"/>
            </a:endParaRPr>
          </a:p>
          <a:p>
            <a:pPr marL="812800" indent="-812800">
              <a:lnSpc>
                <a:spcPct val="90000"/>
              </a:lnSpc>
            </a:pPr>
            <a:r>
              <a:rPr lang="zh-CN" altLang="en-US" sz="2800" dirty="0" smtClean="0">
                <a:latin typeface="宋体" panose="02010600030101010101" pitchFamily="2" charset="-122"/>
                <a:ea typeface="宋体" panose="02010600030101010101" pitchFamily="2" charset="-122"/>
              </a:rPr>
              <a:t>作为一个现代社会中的青年人，不应该把职业单纯地看成是谋求生存的手段，而应把职业视为一生追求的事业。</a:t>
            </a:r>
            <a:endParaRPr lang="zh-CN" altLang="en-US" sz="2800" dirty="0" smtClean="0">
              <a:latin typeface="宋体" panose="02010600030101010101" pitchFamily="2" charset="-122"/>
              <a:ea typeface="宋体" panose="02010600030101010101" pitchFamily="2" charset="-122"/>
            </a:endParaRPr>
          </a:p>
          <a:p>
            <a:endParaRPr lang="zh-CN" altLang="en-US" dirty="0"/>
          </a:p>
        </p:txBody>
      </p:sp>
      <p:pic>
        <p:nvPicPr>
          <p:cNvPr id="5" name="图片 4" descr="2_150428112120_1.jpg"/>
          <p:cNvPicPr>
            <a:picLocks noChangeAspect="1"/>
          </p:cNvPicPr>
          <p:nvPr/>
        </p:nvPicPr>
        <p:blipFill>
          <a:blip r:embed="rId1"/>
          <a:stretch>
            <a:fillRect/>
          </a:stretch>
        </p:blipFill>
        <p:spPr>
          <a:xfrm>
            <a:off x="4096710" y="3257600"/>
            <a:ext cx="5047290" cy="36004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Rot="1" noChangeArrowheads="1"/>
          </p:cNvSpPr>
          <p:nvPr>
            <p:ph idx="1"/>
          </p:nvPr>
        </p:nvSpPr>
        <p:spPr/>
        <p:txBody>
          <a:bodyPr/>
          <a:lstStyle/>
          <a:p>
            <a:pPr marL="812800" indent="-812800">
              <a:lnSpc>
                <a:spcPct val="80000"/>
              </a:lnSpc>
            </a:pPr>
            <a:r>
              <a:rPr lang="zh-CN" altLang="en-US" sz="3200" dirty="0" smtClean="0">
                <a:solidFill>
                  <a:srgbClr val="EA6A00"/>
                </a:solidFill>
                <a:latin typeface="宋体" panose="02010600030101010101" pitchFamily="2" charset="-122"/>
                <a:ea typeface="宋体" panose="02010600030101010101" pitchFamily="2" charset="-122"/>
              </a:rPr>
              <a:t>一、做好由“学校人”到“职业人”的角色转换</a:t>
            </a:r>
            <a:endParaRPr lang="zh-CN" altLang="en-US" sz="3200" dirty="0" smtClean="0">
              <a:solidFill>
                <a:srgbClr val="EA6A00"/>
              </a:solidFill>
              <a:latin typeface="宋体" panose="02010600030101010101" pitchFamily="2" charset="-122"/>
              <a:ea typeface="宋体" panose="02010600030101010101" pitchFamily="2" charset="-122"/>
            </a:endParaRPr>
          </a:p>
          <a:p>
            <a:pPr marL="812800" indent="-812800">
              <a:lnSpc>
                <a:spcPct val="80000"/>
              </a:lnSpc>
            </a:pP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、“学校人”和“职业人”的区别</a:t>
            </a:r>
            <a:endParaRPr lang="zh-CN" altLang="en-US" sz="2800" dirty="0" smtClean="0">
              <a:latin typeface="宋体" panose="02010600030101010101" pitchFamily="2" charset="-122"/>
              <a:ea typeface="宋体" panose="02010600030101010101" pitchFamily="2" charset="-122"/>
            </a:endParaRPr>
          </a:p>
        </p:txBody>
      </p:sp>
      <p:sp>
        <p:nvSpPr>
          <p:cNvPr id="55298" name="Rectangle 2"/>
          <p:cNvSpPr>
            <a:spLocks noGrp="1" noRot="1" noChangeArrowheads="1"/>
          </p:cNvSpPr>
          <p:nvPr>
            <p:ph type="title"/>
          </p:nvPr>
        </p:nvSpPr>
        <p:spPr/>
        <p:txBody>
          <a:bodyPr>
            <a:normAutofit/>
          </a:bodyPr>
          <a:lstStyle/>
          <a:p>
            <a:pPr fontAlgn="auto">
              <a:spcAft>
                <a:spcPts val="0"/>
              </a:spcAft>
              <a:defRPr/>
            </a:pPr>
            <a:r>
              <a:rPr lang="zh-CN" altLang="en-US" sz="4400" dirty="0">
                <a:solidFill>
                  <a:srgbClr val="EA6A00"/>
                </a:solidFill>
                <a:latin typeface="宋体" panose="02010600030101010101" pitchFamily="2" charset="-122"/>
                <a:ea typeface="宋体" panose="02010600030101010101" pitchFamily="2" charset="-122"/>
              </a:rPr>
              <a:t>第</a:t>
            </a:r>
            <a:r>
              <a:rPr lang="en-US" altLang="zh-CN" sz="4400" dirty="0">
                <a:solidFill>
                  <a:srgbClr val="EA6A00"/>
                </a:solidFill>
                <a:latin typeface="宋体" panose="02010600030101010101" pitchFamily="2" charset="-122"/>
                <a:ea typeface="宋体" panose="02010600030101010101" pitchFamily="2" charset="-122"/>
              </a:rPr>
              <a:t>2</a:t>
            </a:r>
            <a:r>
              <a:rPr lang="zh-CN" altLang="en-US" sz="4400" dirty="0">
                <a:solidFill>
                  <a:srgbClr val="EA6A00"/>
                </a:solidFill>
                <a:latin typeface="宋体" panose="02010600030101010101" pitchFamily="2" charset="-122"/>
                <a:ea typeface="宋体" panose="02010600030101010101" pitchFamily="2" charset="-122"/>
              </a:rPr>
              <a:t>课  做好就业准备</a:t>
            </a:r>
            <a:endParaRPr lang="zh-CN" altLang="en-US" sz="4400" dirty="0">
              <a:solidFill>
                <a:srgbClr val="EA6A00"/>
              </a:solidFill>
              <a:latin typeface="宋体" panose="02010600030101010101" pitchFamily="2" charset="-122"/>
              <a:ea typeface="宋体" panose="02010600030101010101" pitchFamily="2" charset="-122"/>
            </a:endParaRPr>
          </a:p>
        </p:txBody>
      </p:sp>
      <p:pic>
        <p:nvPicPr>
          <p:cNvPr id="4" name="图片 3" descr="img_3_2376637483D1670494640_21.jpg"/>
          <p:cNvPicPr>
            <a:picLocks noChangeAspect="1"/>
          </p:cNvPicPr>
          <p:nvPr/>
        </p:nvPicPr>
        <p:blipFill>
          <a:blip r:embed="rId1"/>
          <a:stretch>
            <a:fillRect/>
          </a:stretch>
        </p:blipFill>
        <p:spPr>
          <a:xfrm>
            <a:off x="3311352" y="3576203"/>
            <a:ext cx="5832648" cy="3281797"/>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188640"/>
            <a:ext cx="8229600" cy="4525962"/>
          </a:xfrm>
        </p:spPr>
        <p:txBody>
          <a:bodyPr/>
          <a:lstStyle/>
          <a:p>
            <a:pPr marL="812800" indent="-812800">
              <a:lnSpc>
                <a:spcPct val="80000"/>
              </a:lnSpc>
            </a:pPr>
            <a:r>
              <a:rPr lang="en-US" altLang="zh-CN" sz="2800" dirty="0" smtClean="0">
                <a:solidFill>
                  <a:srgbClr val="EA6A00"/>
                </a:solidFill>
                <a:latin typeface="宋体" panose="02010600030101010101" pitchFamily="2" charset="-122"/>
                <a:ea typeface="宋体" panose="02010600030101010101" pitchFamily="2" charset="-122"/>
              </a:rPr>
              <a:t>2</a:t>
            </a:r>
            <a:r>
              <a:rPr lang="zh-CN" altLang="en-US" sz="2800" dirty="0" smtClean="0">
                <a:solidFill>
                  <a:srgbClr val="EA6A00"/>
                </a:solidFill>
                <a:latin typeface="宋体" panose="02010600030101010101" pitchFamily="2" charset="-122"/>
                <a:ea typeface="宋体" panose="02010600030101010101" pitchFamily="2" charset="-122"/>
              </a:rPr>
              <a:t>、角色转换的四个重点</a:t>
            </a:r>
            <a:endParaRPr lang="zh-CN" altLang="en-US" sz="2800" dirty="0" smtClean="0">
              <a:solidFill>
                <a:srgbClr val="EA6A00"/>
              </a:solidFill>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   第一：是在学生时代做好转换的心理准备，了解两种角色的定位区别，在日常学习和生活中加强针对性训练，在实训期间由意识的强化；第二：是在首次就业后，结合岗位特点，在从业实践中锻炼能力，争取尽快完成角色转换。</a:t>
            </a:r>
            <a:endParaRPr lang="zh-CN" altLang="en-US" sz="2800" dirty="0" smtClean="0">
              <a:latin typeface="宋体" panose="02010600030101010101" pitchFamily="2" charset="-122"/>
              <a:ea typeface="宋体" panose="02010600030101010101" pitchFamily="2" charset="-122"/>
            </a:endParaRPr>
          </a:p>
          <a:p>
            <a:pPr marL="812800" indent="-812800">
              <a:lnSpc>
                <a:spcPct val="80000"/>
              </a:lnSpc>
            </a:pPr>
            <a:r>
              <a:rPr lang="zh-CN" altLang="en-US" sz="2800" dirty="0" smtClean="0">
                <a:latin typeface="宋体" panose="02010600030101010101" pitchFamily="2" charset="-122"/>
                <a:ea typeface="宋体" panose="02010600030101010101" pitchFamily="2" charset="-122"/>
              </a:rPr>
              <a:t>此四方面转变是角色转换的重点，我们应该特别重视：</a:t>
            </a:r>
            <a:endParaRPr lang="zh-CN" altLang="en-US" sz="2800" dirty="0" smtClean="0">
              <a:latin typeface="宋体" panose="02010600030101010101" pitchFamily="2" charset="-122"/>
              <a:ea typeface="宋体" panose="02010600030101010101" pitchFamily="2" charset="-122"/>
            </a:endParaRPr>
          </a:p>
          <a:p>
            <a:pPr marL="1524000" lvl="2" indent="-609600">
              <a:lnSpc>
                <a:spcPct val="80000"/>
              </a:lnSpc>
            </a:pPr>
            <a:r>
              <a:rPr lang="zh-CN" altLang="en-US" sz="2800" dirty="0" smtClean="0">
                <a:latin typeface="宋体" panose="02010600030101010101" pitchFamily="2" charset="-122"/>
                <a:ea typeface="宋体" panose="02010600030101010101" pitchFamily="2" charset="-122"/>
              </a:rPr>
              <a:t>成长导向向责任导向的转变。</a:t>
            </a:r>
            <a:endParaRPr lang="zh-CN" altLang="en-US" sz="2800" dirty="0" smtClean="0">
              <a:latin typeface="宋体" panose="02010600030101010101" pitchFamily="2" charset="-122"/>
              <a:ea typeface="宋体" panose="02010600030101010101" pitchFamily="2" charset="-122"/>
            </a:endParaRPr>
          </a:p>
          <a:p>
            <a:pPr marL="1524000" lvl="2" indent="-609600">
              <a:lnSpc>
                <a:spcPct val="80000"/>
              </a:lnSpc>
            </a:pPr>
            <a:r>
              <a:rPr lang="zh-CN" altLang="en-US" sz="2800" dirty="0" smtClean="0">
                <a:latin typeface="宋体" panose="02010600030101010101" pitchFamily="2" charset="-122"/>
                <a:ea typeface="宋体" panose="02010600030101010101" pitchFamily="2" charset="-122"/>
              </a:rPr>
              <a:t>个性导向向团队导向的转变。</a:t>
            </a:r>
            <a:endParaRPr lang="zh-CN" altLang="en-US" sz="2800" dirty="0" smtClean="0">
              <a:latin typeface="宋体" panose="02010600030101010101" pitchFamily="2" charset="-122"/>
              <a:ea typeface="宋体" panose="02010600030101010101" pitchFamily="2" charset="-122"/>
            </a:endParaRPr>
          </a:p>
          <a:p>
            <a:pPr marL="1524000" lvl="2" indent="-609600">
              <a:lnSpc>
                <a:spcPct val="80000"/>
              </a:lnSpc>
            </a:pPr>
            <a:r>
              <a:rPr lang="zh-CN" altLang="en-US" sz="2800" dirty="0" smtClean="0">
                <a:latin typeface="宋体" panose="02010600030101010101" pitchFamily="2" charset="-122"/>
                <a:ea typeface="宋体" panose="02010600030101010101" pitchFamily="2" charset="-122"/>
              </a:rPr>
              <a:t>思维导向向行为导向的转变。</a:t>
            </a:r>
            <a:endParaRPr lang="zh-CN" altLang="en-US" sz="2800" dirty="0" smtClean="0">
              <a:latin typeface="宋体" panose="02010600030101010101" pitchFamily="2" charset="-122"/>
              <a:ea typeface="宋体" panose="02010600030101010101" pitchFamily="2" charset="-122"/>
            </a:endParaRPr>
          </a:p>
          <a:p>
            <a:pPr marL="1524000" lvl="2" indent="-609600">
              <a:lnSpc>
                <a:spcPct val="80000"/>
              </a:lnSpc>
            </a:pPr>
            <a:r>
              <a:rPr lang="zh-CN" altLang="en-US" sz="2800" dirty="0" smtClean="0">
                <a:latin typeface="宋体" panose="02010600030101010101" pitchFamily="2" charset="-122"/>
                <a:ea typeface="宋体" panose="02010600030101010101" pitchFamily="2" charset="-122"/>
              </a:rPr>
              <a:t>智力导向向品德导向转变。</a:t>
            </a:r>
            <a:endParaRPr lang="zh-CN" altLang="en-US" sz="2800" dirty="0" smtClean="0">
              <a:latin typeface="宋体" panose="02010600030101010101" pitchFamily="2" charset="-122"/>
              <a:ea typeface="宋体" panose="02010600030101010101" pitchFamily="2" charset="-122"/>
            </a:endParaRPr>
          </a:p>
          <a:p>
            <a:endParaRPr lang="zh-CN" altLang="en-US" dirty="0"/>
          </a:p>
        </p:txBody>
      </p:sp>
      <p:pic>
        <p:nvPicPr>
          <p:cNvPr id="4" name="图片 3" descr="201112131533122f66f.jpg"/>
          <p:cNvPicPr>
            <a:picLocks noChangeAspect="1"/>
          </p:cNvPicPr>
          <p:nvPr/>
        </p:nvPicPr>
        <p:blipFill>
          <a:blip r:embed="rId1"/>
          <a:stretch>
            <a:fillRect/>
          </a:stretch>
        </p:blipFill>
        <p:spPr>
          <a:xfrm>
            <a:off x="5903640" y="4435831"/>
            <a:ext cx="3240360" cy="2422169"/>
          </a:xfrm>
          <a:prstGeom prst="rect">
            <a:avLst/>
          </a:prstGeom>
        </p:spPr>
      </p:pic>
    </p:spTree>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251520" y="476672"/>
            <a:ext cx="7705725" cy="1877437"/>
          </a:xfrm>
          <a:prstGeom prst="rect">
            <a:avLst/>
          </a:prstGeom>
          <a:noFill/>
          <a:ln w="9525">
            <a:noFill/>
            <a:miter lim="800000"/>
          </a:ln>
        </p:spPr>
        <p:txBody>
          <a:bodyPr anchor="ctr">
            <a:spAutoFit/>
          </a:bodyPr>
          <a:lstStyle/>
          <a:p>
            <a:pPr eaLnBrk="1" hangingPunct="1"/>
            <a:r>
              <a:rPr lang="zh-CN" altLang="en-US" sz="3200" dirty="0">
                <a:solidFill>
                  <a:srgbClr val="EA6A00"/>
                </a:solidFill>
                <a:latin typeface="宋体" panose="02010600030101010101" pitchFamily="2" charset="-122"/>
              </a:rPr>
              <a:t>二、做好适应社会、融入社会的准备</a:t>
            </a:r>
            <a:endParaRPr lang="zh-CN" altLang="en-US" sz="3200" dirty="0">
              <a:solidFill>
                <a:srgbClr val="EA6A00"/>
              </a:solidFill>
              <a:latin typeface="宋体" panose="02010600030101010101" pitchFamily="2" charset="-122"/>
            </a:endParaRPr>
          </a:p>
          <a:p>
            <a:pPr eaLnBrk="1" hangingPunct="1"/>
            <a:r>
              <a:rPr lang="zh-CN" altLang="en-US" sz="2800" dirty="0" smtClean="0">
                <a:latin typeface="宋体" panose="02010600030101010101" pitchFamily="2" charset="-122"/>
              </a:rPr>
              <a:t> </a:t>
            </a:r>
            <a:r>
              <a:rPr lang="en-US" altLang="zh-CN" sz="2800" dirty="0">
                <a:latin typeface="宋体" panose="02010600030101010101" pitchFamily="2" charset="-122"/>
              </a:rPr>
              <a:t>1</a:t>
            </a:r>
            <a:r>
              <a:rPr lang="zh-CN" altLang="en-US" sz="2800" dirty="0">
                <a:latin typeface="宋体" panose="02010600030101010101" pitchFamily="2" charset="-122"/>
              </a:rPr>
              <a:t>、职业生涯在适应社会、融入社会的过程中得到发展</a:t>
            </a:r>
            <a:endParaRPr lang="zh-CN" altLang="en-US" sz="2800" dirty="0">
              <a:latin typeface="宋体" panose="02010600030101010101" pitchFamily="2" charset="-122"/>
            </a:endParaRPr>
          </a:p>
          <a:p>
            <a:pPr eaLnBrk="1" hangingPunct="1"/>
            <a:r>
              <a:rPr lang="zh-CN" altLang="en-US" sz="2800" dirty="0">
                <a:latin typeface="宋体" panose="02010600030101010101" pitchFamily="2" charset="-122"/>
              </a:rPr>
              <a:t> </a:t>
            </a:r>
            <a:r>
              <a:rPr lang="en-US" altLang="zh-CN" sz="2800" dirty="0">
                <a:latin typeface="宋体" panose="02010600030101010101" pitchFamily="2" charset="-122"/>
              </a:rPr>
              <a:t>2</a:t>
            </a:r>
            <a:r>
              <a:rPr lang="zh-CN" altLang="en-US" sz="2800" dirty="0">
                <a:latin typeface="宋体" panose="02010600030101010101" pitchFamily="2" charset="-122"/>
              </a:rPr>
              <a:t>、中职生社会能力提高的</a:t>
            </a:r>
            <a:r>
              <a:rPr lang="zh-CN" altLang="en-US" sz="2800" dirty="0" smtClean="0">
                <a:latin typeface="宋体" panose="02010600030101010101" pitchFamily="2" charset="-122"/>
              </a:rPr>
              <a:t>途径</a:t>
            </a:r>
            <a:endParaRPr lang="zh-CN" altLang="en-US" sz="2800" dirty="0">
              <a:latin typeface="宋体" panose="02010600030101010101" pitchFamily="2" charset="-122"/>
            </a:endParaRPr>
          </a:p>
        </p:txBody>
      </p:sp>
      <p:pic>
        <p:nvPicPr>
          <p:cNvPr id="3" name="图片 2" descr="10303908_775948.jpg"/>
          <p:cNvPicPr>
            <a:picLocks noChangeAspect="1"/>
          </p:cNvPicPr>
          <p:nvPr/>
        </p:nvPicPr>
        <p:blipFill>
          <a:blip r:embed="rId1"/>
          <a:stretch>
            <a:fillRect/>
          </a:stretch>
        </p:blipFill>
        <p:spPr>
          <a:xfrm>
            <a:off x="4381500" y="3429000"/>
            <a:ext cx="4762500" cy="3429000"/>
          </a:xfrm>
          <a:prstGeom prst="rect">
            <a:avLst/>
          </a:prstGeom>
        </p:spPr>
      </p:pic>
    </p:spTree>
  </p:cSld>
  <p:clrMapOvr>
    <a:masterClrMapping/>
  </p:clrMapOvr>
  <p:transition>
    <p:wipe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476672"/>
            <a:ext cx="8229600" cy="4525962"/>
          </a:xfrm>
        </p:spPr>
        <p:txBody>
          <a:bodyPr/>
          <a:lstStyle/>
          <a:p>
            <a:pPr eaLnBrk="1" hangingPunct="1"/>
            <a:r>
              <a:rPr lang="zh-CN" altLang="en-US" sz="3200" dirty="0" smtClean="0">
                <a:solidFill>
                  <a:srgbClr val="EA6A00"/>
                </a:solidFill>
                <a:latin typeface="宋体" panose="02010600030101010101" pitchFamily="2" charset="-122"/>
                <a:ea typeface="宋体" panose="02010600030101010101" pitchFamily="2" charset="-122"/>
              </a:rPr>
              <a:t>三、掌握求职的基本方法</a:t>
            </a:r>
            <a:endParaRPr lang="zh-CN" altLang="en-US" sz="3200" dirty="0" smtClean="0">
              <a:solidFill>
                <a:srgbClr val="EA6A00"/>
              </a:solidFill>
              <a:latin typeface="宋体" panose="02010600030101010101" pitchFamily="2" charset="-122"/>
              <a:ea typeface="宋体" panose="02010600030101010101" pitchFamily="2" charset="-122"/>
            </a:endParaRPr>
          </a:p>
          <a:p>
            <a:pPr eaLnBrk="1" hangingPunct="1"/>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、讲究求职技巧</a:t>
            </a:r>
            <a:endParaRPr lang="zh-CN" altLang="en-US" sz="2800" dirty="0" smtClean="0">
              <a:latin typeface="宋体" panose="02010600030101010101" pitchFamily="2" charset="-122"/>
              <a:ea typeface="宋体" panose="02010600030101010101" pitchFamily="2" charset="-122"/>
            </a:endParaRPr>
          </a:p>
          <a:p>
            <a:pPr eaLnBrk="1" hangingPunct="1"/>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）收集就业信息</a:t>
            </a:r>
            <a:endParaRPr lang="zh-CN" altLang="en-US" sz="2800" dirty="0" smtClean="0">
              <a:latin typeface="宋体" panose="02010600030101010101" pitchFamily="2" charset="-122"/>
              <a:ea typeface="宋体" panose="02010600030101010101" pitchFamily="2" charset="-122"/>
            </a:endParaRPr>
          </a:p>
          <a:p>
            <a:pPr eaLnBrk="1" hangingPunct="1"/>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）掌握面试技巧</a:t>
            </a:r>
            <a:endParaRPr lang="zh-CN" altLang="en-US" sz="2800" dirty="0" smtClean="0">
              <a:latin typeface="宋体" panose="02010600030101010101" pitchFamily="2" charset="-122"/>
              <a:ea typeface="宋体" panose="02010600030101010101" pitchFamily="2" charset="-122"/>
            </a:endParaRPr>
          </a:p>
          <a:p>
            <a:pPr eaLnBrk="1" hangingPunct="1"/>
            <a:r>
              <a:rPr lang="zh-CN" altLang="en-US" sz="2800" dirty="0" smtClean="0">
                <a:latin typeface="宋体" panose="02010600030101010101" pitchFamily="2" charset="-122"/>
                <a:ea typeface="宋体" panose="02010600030101010101" pitchFamily="2" charset="-122"/>
              </a:rPr>
              <a:t>    谈话时要口齿清晰，语言流利，语气平和，语言要含蓄、机智、幽默，注意听者的反应。</a:t>
            </a:r>
            <a:endParaRPr lang="zh-CN" altLang="en-US" sz="2800" dirty="0" smtClean="0">
              <a:latin typeface="宋体" panose="02010600030101010101" pitchFamily="2" charset="-122"/>
              <a:ea typeface="宋体" panose="02010600030101010101" pitchFamily="2" charset="-122"/>
            </a:endParaRPr>
          </a:p>
          <a:p>
            <a:pPr eaLnBrk="1" hangingPunct="1"/>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）善于推销自己</a:t>
            </a:r>
            <a:endParaRPr lang="zh-CN" altLang="en-US" sz="2800" dirty="0" smtClean="0">
              <a:latin typeface="宋体" panose="02010600030101010101" pitchFamily="2" charset="-122"/>
              <a:ea typeface="宋体" panose="02010600030101010101" pitchFamily="2" charset="-122"/>
            </a:endParaRPr>
          </a:p>
          <a:p>
            <a:pPr eaLnBrk="1" hangingPunct="1"/>
            <a:r>
              <a:rPr lang="zh-CN" altLang="en-US" sz="2800" dirty="0" smtClean="0">
                <a:latin typeface="宋体" panose="02010600030101010101" pitchFamily="2" charset="-122"/>
                <a:ea typeface="宋体" panose="02010600030101010101" pitchFamily="2" charset="-122"/>
              </a:rPr>
              <a:t>    在求职中，我们要消除畏惧心理，积极地向用人单位推销自己、展示自己，尽量给对方留下良好的第一印象。</a:t>
            </a:r>
            <a:endParaRPr lang="en-US" altLang="zh-CN" sz="2800" dirty="0" smtClean="0">
              <a:latin typeface="宋体" panose="02010600030101010101" pitchFamily="2" charset="-122"/>
              <a:ea typeface="宋体" panose="02010600030101010101" pitchFamily="2" charset="-122"/>
            </a:endParaRPr>
          </a:p>
          <a:p>
            <a:pPr eaLnBrk="1" hangingPunct="1"/>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、在日常生活中为求职做好准备</a:t>
            </a:r>
            <a:endParaRPr lang="en-US" altLang="zh-CN" sz="2800" dirty="0" smtClean="0">
              <a:latin typeface="宋体" panose="02010600030101010101" pitchFamily="2" charset="-122"/>
              <a:ea typeface="宋体" panose="02010600030101010101" pitchFamily="2" charset="-122"/>
            </a:endParaRPr>
          </a:p>
          <a:p>
            <a:pPr eaLnBrk="1" hangingPunct="1"/>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、求职过程中要保持积极的心态</a:t>
            </a:r>
            <a:endParaRPr lang="zh-CN" altLang="en-US" sz="2800" dirty="0" smtClean="0">
              <a:latin typeface="宋体" panose="02010600030101010101" pitchFamily="2" charset="-122"/>
              <a:ea typeface="宋体" panose="02010600030101010101" pitchFamily="2" charset="-122"/>
            </a:endParaRPr>
          </a:p>
          <a:p>
            <a:endParaRPr lang="zh-CN" altLang="en-US" dirty="0"/>
          </a:p>
        </p:txBody>
      </p:sp>
      <p:pic>
        <p:nvPicPr>
          <p:cNvPr id="5" name="图片 4" descr="Redocn_2012032108030857.jpg"/>
          <p:cNvPicPr>
            <a:picLocks noChangeAspect="1"/>
          </p:cNvPicPr>
          <p:nvPr/>
        </p:nvPicPr>
        <p:blipFill>
          <a:blip r:embed="rId1"/>
          <a:srcRect t="15350" b="27950"/>
          <a:stretch>
            <a:fillRect/>
          </a:stretch>
        </p:blipFill>
        <p:spPr>
          <a:xfrm>
            <a:off x="5148064" y="332656"/>
            <a:ext cx="3229202" cy="1899592"/>
          </a:xfrm>
          <a:prstGeom prst="rect">
            <a:avLst/>
          </a:prstGeom>
        </p:spPr>
      </p:pic>
    </p:spTree>
  </p:cSld>
  <p:clrMapOvr>
    <a:masterClrMapping/>
  </p:clrMapOvr>
  <p:transition>
    <p:pull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Rot="1" noChangeArrowheads="1"/>
          </p:cNvSpPr>
          <p:nvPr>
            <p:ph idx="1"/>
          </p:nvPr>
        </p:nvSpPr>
        <p:spPr>
          <a:xfrm>
            <a:off x="0" y="1268760"/>
            <a:ext cx="8229600" cy="4525962"/>
          </a:xfrm>
        </p:spPr>
        <p:txBody>
          <a:bodyPr/>
          <a:lstStyle/>
          <a:p>
            <a:pPr marL="812800" indent="-812800"/>
            <a:r>
              <a:rPr lang="zh-CN" altLang="en-US" sz="3200" dirty="0" smtClean="0">
                <a:solidFill>
                  <a:srgbClr val="EA6A00"/>
                </a:solidFill>
                <a:latin typeface="宋体" panose="02010600030101010101" pitchFamily="2" charset="-122"/>
                <a:ea typeface="宋体" panose="02010600030101010101" pitchFamily="2" charset="-122"/>
              </a:rPr>
              <a:t>一、创业的重要意义</a:t>
            </a:r>
            <a:endParaRPr lang="en-US" altLang="zh-CN" sz="3200" dirty="0" smtClean="0">
              <a:solidFill>
                <a:srgbClr val="EA6A00"/>
              </a:solidFill>
              <a:latin typeface="宋体" panose="02010600030101010101" pitchFamily="2" charset="-122"/>
              <a:ea typeface="宋体" panose="02010600030101010101" pitchFamily="2" charset="-122"/>
            </a:endParaRPr>
          </a:p>
          <a:p>
            <a:pPr marL="812800" indent="-812800"/>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、创业是职业生涯发展的飞跃</a:t>
            </a:r>
            <a:endParaRPr lang="en-US" altLang="zh-CN" sz="2800" dirty="0" smtClean="0">
              <a:latin typeface="宋体" panose="02010600030101010101" pitchFamily="2" charset="-122"/>
              <a:ea typeface="宋体" panose="02010600030101010101" pitchFamily="2" charset="-122"/>
            </a:endParaRPr>
          </a:p>
          <a:p>
            <a:pPr marL="812800" indent="-812800"/>
            <a:r>
              <a:rPr lang="zh-CN" altLang="en-US" sz="2800" dirty="0" smtClean="0">
                <a:latin typeface="宋体" panose="02010600030101010101" pitchFamily="2" charset="-122"/>
                <a:ea typeface="宋体" panose="02010600030101010101" pitchFamily="2" charset="-122"/>
              </a:rPr>
              <a:t>创业：是有个人或若干人联合创办企业并掌握所有权。</a:t>
            </a:r>
            <a:endParaRPr lang="en-US" altLang="zh-CN" sz="2800" dirty="0" smtClean="0">
              <a:latin typeface="宋体" panose="02010600030101010101" pitchFamily="2" charset="-122"/>
              <a:ea typeface="宋体" panose="02010600030101010101" pitchFamily="2" charset="-122"/>
            </a:endParaRPr>
          </a:p>
          <a:p>
            <a:pPr marL="812800" indent="-812800"/>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、创业是经济社会发展的需要</a:t>
            </a:r>
            <a:endParaRPr lang="en-US" altLang="zh-CN" sz="2800" dirty="0" smtClean="0">
              <a:latin typeface="宋体" panose="02010600030101010101" pitchFamily="2" charset="-122"/>
              <a:ea typeface="宋体" panose="02010600030101010101" pitchFamily="2" charset="-122"/>
            </a:endParaRPr>
          </a:p>
          <a:p>
            <a:pPr marL="812800" indent="-812800"/>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）创业鼓励竞争</a:t>
            </a:r>
            <a:endParaRPr lang="en-US" altLang="zh-CN" sz="2800" dirty="0" smtClean="0">
              <a:latin typeface="宋体" panose="02010600030101010101" pitchFamily="2" charset="-122"/>
              <a:ea typeface="宋体" panose="02010600030101010101" pitchFamily="2" charset="-122"/>
            </a:endParaRPr>
          </a:p>
          <a:p>
            <a:pPr marL="812800" indent="-812800"/>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）创业往往伴随创新，可以提高自主创新能力</a:t>
            </a:r>
            <a:endParaRPr lang="en-US" altLang="zh-CN" sz="2800" dirty="0" smtClean="0">
              <a:latin typeface="宋体" panose="02010600030101010101" pitchFamily="2" charset="-122"/>
              <a:ea typeface="宋体" panose="02010600030101010101" pitchFamily="2" charset="-122"/>
            </a:endParaRPr>
          </a:p>
          <a:p>
            <a:pPr marL="812800" indent="-812800"/>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）创业能带动就业</a:t>
            </a:r>
            <a:endParaRPr lang="en-US" altLang="zh-CN" sz="2800" dirty="0" smtClean="0">
              <a:latin typeface="宋体" panose="02010600030101010101" pitchFamily="2" charset="-122"/>
              <a:ea typeface="宋体" panose="02010600030101010101" pitchFamily="2" charset="-122"/>
            </a:endParaRPr>
          </a:p>
        </p:txBody>
      </p:sp>
      <p:sp>
        <p:nvSpPr>
          <p:cNvPr id="58370" name="Rectangle 2"/>
          <p:cNvSpPr>
            <a:spLocks noGrp="1" noRot="1" noChangeArrowheads="1"/>
          </p:cNvSpPr>
          <p:nvPr>
            <p:ph type="title"/>
          </p:nvPr>
        </p:nvSpPr>
        <p:spPr/>
        <p:txBody>
          <a:bodyPr>
            <a:normAutofit/>
          </a:bodyPr>
          <a:lstStyle/>
          <a:p>
            <a:pPr fontAlgn="auto">
              <a:spcAft>
                <a:spcPts val="0"/>
              </a:spcAft>
              <a:defRPr/>
            </a:pPr>
            <a:r>
              <a:rPr lang="zh-CN" altLang="en-US" sz="4400" dirty="0">
                <a:solidFill>
                  <a:srgbClr val="EA6A00"/>
                </a:solidFill>
                <a:latin typeface="宋体" panose="02010600030101010101" pitchFamily="2" charset="-122"/>
                <a:ea typeface="宋体" panose="02010600030101010101" pitchFamily="2" charset="-122"/>
              </a:rPr>
              <a:t>第</a:t>
            </a:r>
            <a:r>
              <a:rPr lang="en-US" altLang="zh-CN" sz="4400" dirty="0">
                <a:solidFill>
                  <a:srgbClr val="EA6A00"/>
                </a:solidFill>
                <a:latin typeface="宋体" panose="02010600030101010101" pitchFamily="2" charset="-122"/>
                <a:ea typeface="宋体" panose="02010600030101010101" pitchFamily="2" charset="-122"/>
              </a:rPr>
              <a:t>3</a:t>
            </a:r>
            <a:r>
              <a:rPr lang="zh-CN" altLang="en-US" sz="4400" dirty="0">
                <a:solidFill>
                  <a:srgbClr val="EA6A00"/>
                </a:solidFill>
                <a:latin typeface="宋体" panose="02010600030101010101" pitchFamily="2" charset="-122"/>
                <a:ea typeface="宋体" panose="02010600030101010101" pitchFamily="2" charset="-122"/>
              </a:rPr>
              <a:t>课  </a:t>
            </a:r>
            <a:r>
              <a:rPr lang="zh-CN" altLang="en-US" sz="4400" dirty="0" smtClean="0">
                <a:solidFill>
                  <a:srgbClr val="EA6A00"/>
                </a:solidFill>
                <a:latin typeface="宋体" panose="02010600030101010101" pitchFamily="2" charset="-122"/>
                <a:ea typeface="宋体" panose="02010600030101010101" pitchFamily="2" charset="-122"/>
              </a:rPr>
              <a:t>创业是就业的重要形式</a:t>
            </a:r>
            <a:endParaRPr lang="zh-CN" altLang="en-US" sz="4400" dirty="0">
              <a:solidFill>
                <a:srgbClr val="EA6A00"/>
              </a:solidFill>
              <a:latin typeface="宋体" panose="02010600030101010101" pitchFamily="2" charset="-122"/>
              <a:ea typeface="宋体" panose="02010600030101010101" pitchFamily="2" charset="-122"/>
            </a:endParaRPr>
          </a:p>
        </p:txBody>
      </p:sp>
      <p:pic>
        <p:nvPicPr>
          <p:cNvPr id="4" name="图片 3" descr="t01f221237f19de0cdb.jpg"/>
          <p:cNvPicPr>
            <a:picLocks noChangeAspect="1"/>
          </p:cNvPicPr>
          <p:nvPr/>
        </p:nvPicPr>
        <p:blipFill>
          <a:blip r:embed="rId1"/>
          <a:stretch>
            <a:fillRect/>
          </a:stretch>
        </p:blipFill>
        <p:spPr>
          <a:xfrm>
            <a:off x="5724128" y="4673277"/>
            <a:ext cx="2952328" cy="2184723"/>
          </a:xfrm>
          <a:prstGeom prst="rect">
            <a:avLst/>
          </a:prstGeom>
        </p:spPr>
      </p:pic>
    </p:spTree>
  </p:cSld>
  <p:clrMapOvr>
    <a:masterClrMapping/>
  </p:clrMapOvr>
  <p:transition>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9512" y="476672"/>
            <a:ext cx="8229600" cy="4525962"/>
          </a:xfrm>
        </p:spPr>
        <p:txBody>
          <a:bodyPr/>
          <a:lstStyle/>
          <a:p>
            <a:pPr marL="812800" indent="-812800"/>
            <a:r>
              <a:rPr lang="zh-CN" altLang="en-US" sz="3200" dirty="0" smtClean="0">
                <a:solidFill>
                  <a:srgbClr val="EA6A00"/>
                </a:solidFill>
                <a:latin typeface="宋体" panose="02010600030101010101" pitchFamily="2" charset="-122"/>
                <a:ea typeface="宋体" panose="02010600030101010101" pitchFamily="2" charset="-122"/>
              </a:rPr>
              <a:t>二、创业者应有的素质和能力</a:t>
            </a:r>
            <a:endParaRPr lang="en-US" altLang="zh-CN" sz="3200" dirty="0" smtClean="0">
              <a:solidFill>
                <a:srgbClr val="EA6A00"/>
              </a:solidFill>
              <a:latin typeface="宋体" panose="02010600030101010101" pitchFamily="2" charset="-122"/>
              <a:ea typeface="宋体" panose="02010600030101010101" pitchFamily="2" charset="-122"/>
            </a:endParaRPr>
          </a:p>
          <a:p>
            <a:pPr marL="812800" indent="-812800"/>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、创业者应具备的心理素质</a:t>
            </a:r>
            <a:endParaRPr lang="en-US" altLang="zh-CN" sz="2800" dirty="0" smtClean="0">
              <a:latin typeface="宋体" panose="02010600030101010101" pitchFamily="2" charset="-122"/>
              <a:ea typeface="宋体" panose="02010600030101010101" pitchFamily="2" charset="-122"/>
            </a:endParaRPr>
          </a:p>
          <a:p>
            <a:pPr marL="812800" indent="-812800"/>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）独立、自主的心理素质</a:t>
            </a:r>
            <a:endParaRPr lang="en-US" altLang="zh-CN" sz="2800" dirty="0" smtClean="0">
              <a:latin typeface="宋体" panose="02010600030101010101" pitchFamily="2" charset="-122"/>
              <a:ea typeface="宋体" panose="02010600030101010101" pitchFamily="2" charset="-122"/>
            </a:endParaRPr>
          </a:p>
          <a:p>
            <a:pPr marL="812800" indent="-812800"/>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）善于交流、合作的心理素质</a:t>
            </a:r>
            <a:endParaRPr lang="en-US" altLang="zh-CN" sz="2800" dirty="0" smtClean="0">
              <a:latin typeface="宋体" panose="02010600030101010101" pitchFamily="2" charset="-122"/>
              <a:ea typeface="宋体" panose="02010600030101010101" pitchFamily="2" charset="-122"/>
            </a:endParaRPr>
          </a:p>
          <a:p>
            <a:pPr marL="812800" indent="-812800"/>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）敢于承担风险、用于拼搏的心理素质</a:t>
            </a:r>
            <a:endParaRPr lang="en-US" altLang="zh-CN" sz="2800" dirty="0" smtClean="0">
              <a:latin typeface="宋体" panose="02010600030101010101" pitchFamily="2" charset="-122"/>
              <a:ea typeface="宋体" panose="02010600030101010101" pitchFamily="2" charset="-122"/>
            </a:endParaRPr>
          </a:p>
          <a:p>
            <a:pPr marL="812800" indent="-812800"/>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4</a:t>
            </a:r>
            <a:r>
              <a:rPr lang="zh-CN" altLang="en-US" sz="2800" dirty="0" smtClean="0">
                <a:latin typeface="宋体" panose="02010600030101010101" pitchFamily="2" charset="-122"/>
                <a:ea typeface="宋体" panose="02010600030101010101" pitchFamily="2" charset="-122"/>
              </a:rPr>
              <a:t>）克服盲目冲动的心理素质</a:t>
            </a:r>
            <a:endParaRPr lang="en-US" altLang="zh-CN" sz="2800" dirty="0" smtClean="0">
              <a:latin typeface="宋体" panose="02010600030101010101" pitchFamily="2" charset="-122"/>
              <a:ea typeface="宋体" panose="02010600030101010101" pitchFamily="2" charset="-122"/>
            </a:endParaRPr>
          </a:p>
          <a:p>
            <a:pPr marL="812800" indent="-812800"/>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、创业者应具备的能力</a:t>
            </a:r>
            <a:endParaRPr lang="en-US" altLang="zh-CN" sz="2800" dirty="0" smtClean="0">
              <a:latin typeface="宋体" panose="02010600030101010101" pitchFamily="2" charset="-122"/>
              <a:ea typeface="宋体" panose="02010600030101010101" pitchFamily="2" charset="-122"/>
            </a:endParaRPr>
          </a:p>
          <a:p>
            <a:pPr marL="812800" indent="-812800"/>
            <a:r>
              <a:rPr lang="zh-CN" altLang="en-US" sz="2800" dirty="0" smtClean="0">
                <a:latin typeface="宋体" panose="02010600030101010101" pitchFamily="2" charset="-122"/>
                <a:ea typeface="宋体" panose="02010600030101010101" pitchFamily="2" charset="-122"/>
              </a:rPr>
              <a:t>   专业能力</a:t>
            </a:r>
            <a:endParaRPr lang="en-US" altLang="zh-CN" sz="2800" dirty="0" smtClean="0">
              <a:latin typeface="宋体" panose="02010600030101010101" pitchFamily="2" charset="-122"/>
              <a:ea typeface="宋体" panose="02010600030101010101" pitchFamily="2" charset="-122"/>
            </a:endParaRPr>
          </a:p>
          <a:p>
            <a:pPr marL="812800" indent="-812800"/>
            <a:r>
              <a:rPr lang="zh-CN" altLang="en-US" sz="2800" dirty="0" smtClean="0">
                <a:latin typeface="宋体" panose="02010600030101010101" pitchFamily="2" charset="-122"/>
                <a:ea typeface="宋体" panose="02010600030101010101" pitchFamily="2" charset="-122"/>
              </a:rPr>
              <a:t>   方法能力</a:t>
            </a:r>
            <a:endParaRPr lang="en-US" altLang="zh-CN" sz="2800" dirty="0" smtClean="0">
              <a:latin typeface="宋体" panose="02010600030101010101" pitchFamily="2" charset="-122"/>
              <a:ea typeface="宋体" panose="02010600030101010101" pitchFamily="2" charset="-122"/>
            </a:endParaRPr>
          </a:p>
          <a:p>
            <a:pPr marL="812800" indent="-812800"/>
            <a:r>
              <a:rPr lang="zh-CN" altLang="en-US" sz="2800" dirty="0" smtClean="0">
                <a:latin typeface="宋体" panose="02010600030101010101" pitchFamily="2" charset="-122"/>
                <a:ea typeface="宋体" panose="02010600030101010101" pitchFamily="2" charset="-122"/>
              </a:rPr>
              <a:t>   社会能力</a:t>
            </a:r>
            <a:endParaRPr lang="zh-CN" altLang="en-US" sz="2800" dirty="0" smtClean="0">
              <a:latin typeface="宋体" panose="02010600030101010101" pitchFamily="2" charset="-122"/>
              <a:ea typeface="宋体" panose="02010600030101010101" pitchFamily="2" charset="-122"/>
            </a:endParaRPr>
          </a:p>
          <a:p>
            <a:endParaRPr lang="zh-CN" altLang="en-US" dirty="0"/>
          </a:p>
        </p:txBody>
      </p:sp>
      <p:pic>
        <p:nvPicPr>
          <p:cNvPr id="4" name="图片 3" descr="1384741821_12_5aux.jpg"/>
          <p:cNvPicPr>
            <a:picLocks noChangeAspect="1"/>
          </p:cNvPicPr>
          <p:nvPr/>
        </p:nvPicPr>
        <p:blipFill>
          <a:blip r:embed="rId1"/>
          <a:stretch>
            <a:fillRect/>
          </a:stretch>
        </p:blipFill>
        <p:spPr>
          <a:xfrm>
            <a:off x="3555090" y="3861048"/>
            <a:ext cx="5588910" cy="2996952"/>
          </a:xfrm>
          <a:prstGeom prst="rect">
            <a:avLst/>
          </a:prstGeom>
        </p:spPr>
      </p:pic>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548680"/>
            <a:ext cx="8229600" cy="4525962"/>
          </a:xfrm>
        </p:spPr>
        <p:txBody>
          <a:bodyPr/>
          <a:lstStyle/>
          <a:p>
            <a:r>
              <a:rPr lang="zh-CN" altLang="en-US" sz="3200" dirty="0" smtClean="0">
                <a:solidFill>
                  <a:srgbClr val="EA6A00"/>
                </a:solidFill>
                <a:latin typeface="宋体" panose="02010600030101010101" pitchFamily="2" charset="-122"/>
                <a:ea typeface="宋体" panose="02010600030101010101" pitchFamily="2" charset="-122"/>
              </a:rPr>
              <a:t>三、中职生创业的优势</a:t>
            </a:r>
            <a:endParaRPr lang="en-US" altLang="zh-CN" sz="3200" dirty="0" smtClean="0">
              <a:solidFill>
                <a:srgbClr val="EA6A00"/>
              </a:solidFill>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第一：职业教育，专业定向明确、具体。</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第二：职业教育强调能力本位，学习内容针对性强，具有一技之长</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第三：学校组织社会实践、实训实习等活动，工学交替</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第四：中职生有务实的创业理念</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第五：开展各形式的创业教育，</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调试心理、训练能力</a:t>
            </a:r>
            <a:endParaRPr lang="zh-CN" altLang="en-US" sz="2800" dirty="0">
              <a:latin typeface="宋体" panose="02010600030101010101" pitchFamily="2" charset="-122"/>
              <a:ea typeface="宋体" panose="02010600030101010101" pitchFamily="2" charset="-122"/>
            </a:endParaRPr>
          </a:p>
        </p:txBody>
      </p:sp>
      <p:pic>
        <p:nvPicPr>
          <p:cNvPr id="4" name="图片 3" descr="123912912_11n.jpg"/>
          <p:cNvPicPr>
            <a:picLocks noChangeAspect="1"/>
          </p:cNvPicPr>
          <p:nvPr/>
        </p:nvPicPr>
        <p:blipFill>
          <a:blip r:embed="rId1"/>
          <a:srcRect l="4800" t="3874" r="11139" b="8950"/>
          <a:stretch>
            <a:fillRect/>
          </a:stretch>
        </p:blipFill>
        <p:spPr>
          <a:xfrm>
            <a:off x="6086060" y="3861048"/>
            <a:ext cx="3057940" cy="2808312"/>
          </a:xfrm>
          <a:prstGeom prst="rect">
            <a:avLst/>
          </a:prstGeom>
        </p:spPr>
      </p:pic>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836712"/>
            <a:ext cx="8229600" cy="4525962"/>
          </a:xfrm>
        </p:spPr>
        <p:txBody>
          <a:bodyPr/>
          <a:lstStyle/>
          <a:p>
            <a:r>
              <a:rPr lang="zh-CN" altLang="en-US" sz="3200" dirty="0" smtClean="0">
                <a:solidFill>
                  <a:srgbClr val="EA6A00"/>
                </a:solidFill>
                <a:latin typeface="宋体" panose="02010600030101010101" pitchFamily="2" charset="-122"/>
                <a:ea typeface="宋体" panose="02010600030101010101" pitchFamily="2" charset="-122"/>
              </a:rPr>
              <a:t>四、在校期间的创业准备</a:t>
            </a:r>
            <a:endParaRPr lang="en-US" altLang="zh-CN" sz="3200" dirty="0" smtClean="0">
              <a:solidFill>
                <a:srgbClr val="EA6A00"/>
              </a:solidFill>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、调适心理、提高能力</a:t>
            </a:r>
            <a:endParaRPr lang="en-US" altLang="zh-CN"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、学习经营、懂得融资</a:t>
            </a:r>
            <a:endParaRPr lang="en-US" altLang="zh-CN"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、构思项目、编织网络</a:t>
            </a:r>
            <a:endParaRPr lang="zh-CN" altLang="en-US" sz="2800" dirty="0">
              <a:latin typeface="宋体" panose="02010600030101010101" pitchFamily="2" charset="-122"/>
              <a:ea typeface="宋体" panose="02010600030101010101" pitchFamily="2" charset="-122"/>
            </a:endParaRPr>
          </a:p>
        </p:txBody>
      </p:sp>
      <p:pic>
        <p:nvPicPr>
          <p:cNvPr id="4" name="图片 3" descr="1409038547ftVbkVjW.jpg"/>
          <p:cNvPicPr>
            <a:picLocks noChangeAspect="1"/>
          </p:cNvPicPr>
          <p:nvPr/>
        </p:nvPicPr>
        <p:blipFill>
          <a:blip r:embed="rId1"/>
          <a:stretch>
            <a:fillRect/>
          </a:stretch>
        </p:blipFill>
        <p:spPr>
          <a:xfrm>
            <a:off x="3908663" y="3288452"/>
            <a:ext cx="5235337" cy="3569548"/>
          </a:xfrm>
          <a:prstGeom prst="rect">
            <a:avLst/>
          </a:prstGeom>
        </p:spPr>
      </p:pic>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prstGeom prst="rect">
            <a:avLst/>
          </a:prstGeom>
          <a:solidFill>
            <a:schemeClr val="bg1"/>
          </a:solidFill>
        </p:spPr>
        <p:txBody>
          <a:bodyPr/>
          <a:lstStyle/>
          <a:p>
            <a:r>
              <a:rPr lang="zh-CN" alt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谢谢观赏</a:t>
            </a:r>
            <a:endParaRPr lang="en-US" altLang="zh-CN"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altLang="zh-CN"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altLang="zh-CN"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altLang="zh-CN"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zh-CN" altLang="en-U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zh-CN" alt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中职教务处   胡美玲</a:t>
            </a:r>
            <a:endParaRPr lang="zh-CN" altLang="en-US"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Rot="1" noChangeArrowheads="1"/>
          </p:cNvSpPr>
          <p:nvPr>
            <p:ph idx="1"/>
          </p:nvPr>
        </p:nvSpPr>
        <p:spPr/>
        <p:txBody>
          <a:bodyPr/>
          <a:lstStyle/>
          <a:p>
            <a:endParaRPr lang="en-US" altLang="zh-CN" b="1" dirty="0" smtClean="0"/>
          </a:p>
          <a:p>
            <a:r>
              <a:rPr lang="en-US" altLang="zh-CN" sz="2800" b="1" dirty="0" smtClean="0">
                <a:solidFill>
                  <a:srgbClr val="EA6A00"/>
                </a:solidFill>
                <a:latin typeface="宋体" panose="02010600030101010101" pitchFamily="2" charset="-122"/>
                <a:ea typeface="宋体" panose="02010600030101010101" pitchFamily="2" charset="-122"/>
              </a:rPr>
              <a:t>1</a:t>
            </a:r>
            <a:r>
              <a:rPr lang="zh-CN" altLang="en-US" sz="2800" b="1" dirty="0" smtClean="0">
                <a:solidFill>
                  <a:srgbClr val="EA6A00"/>
                </a:solidFill>
                <a:latin typeface="宋体" panose="02010600030101010101" pitchFamily="2" charset="-122"/>
                <a:ea typeface="宋体" panose="02010600030101010101" pitchFamily="2" charset="-122"/>
              </a:rPr>
              <a:t>、</a:t>
            </a:r>
            <a:r>
              <a:rPr lang="en-US" altLang="zh-CN" sz="2800" b="1" dirty="0" smtClean="0">
                <a:solidFill>
                  <a:srgbClr val="EA6A00"/>
                </a:solidFill>
                <a:latin typeface="宋体" panose="02010600030101010101" pitchFamily="2" charset="-122"/>
                <a:ea typeface="宋体" panose="02010600030101010101" pitchFamily="2" charset="-122"/>
              </a:rPr>
              <a:t>【</a:t>
            </a:r>
            <a:r>
              <a:rPr lang="zh-CN" altLang="en-US" sz="2800" b="1" dirty="0" smtClean="0">
                <a:solidFill>
                  <a:srgbClr val="EA6A00"/>
                </a:solidFill>
                <a:latin typeface="宋体" panose="02010600030101010101" pitchFamily="2" charset="-122"/>
                <a:ea typeface="宋体" panose="02010600030101010101" pitchFamily="2" charset="-122"/>
              </a:rPr>
              <a:t>职业生涯</a:t>
            </a:r>
            <a:r>
              <a:rPr lang="en-US" altLang="zh-CN" sz="2800" b="1" dirty="0" smtClean="0">
                <a:solidFill>
                  <a:srgbClr val="EA6A00"/>
                </a:solidFill>
                <a:latin typeface="宋体" panose="02010600030101010101" pitchFamily="2" charset="-122"/>
                <a:ea typeface="宋体" panose="02010600030101010101" pitchFamily="2" charset="-122"/>
              </a:rPr>
              <a:t>】</a:t>
            </a:r>
            <a:endParaRPr lang="en-US" altLang="zh-CN" sz="2800" b="1" dirty="0" smtClean="0">
              <a:solidFill>
                <a:srgbClr val="EA6A00"/>
              </a:solidFill>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是指一个人</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一生的职业经历，即一</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个人一生职业、职位的</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变迁及职业理想的实现</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过程。 </a:t>
            </a:r>
            <a:endParaRPr lang="zh-CN" altLang="en-US" sz="2800" dirty="0" smtClean="0">
              <a:latin typeface="宋体" panose="02010600030101010101" pitchFamily="2" charset="-122"/>
              <a:ea typeface="宋体" panose="02010600030101010101" pitchFamily="2" charset="-122"/>
            </a:endParaRPr>
          </a:p>
        </p:txBody>
      </p:sp>
      <p:sp>
        <p:nvSpPr>
          <p:cNvPr id="29698" name="Rectangle 2"/>
          <p:cNvSpPr>
            <a:spLocks noGrp="1" noRot="1" noChangeArrowheads="1"/>
          </p:cNvSpPr>
          <p:nvPr>
            <p:ph type="title"/>
          </p:nvPr>
        </p:nvSpPr>
        <p:spPr/>
        <p:txBody>
          <a:bodyPr>
            <a:normAutofit/>
          </a:bodyPr>
          <a:lstStyle/>
          <a:p>
            <a:pPr fontAlgn="auto">
              <a:spcAft>
                <a:spcPts val="0"/>
              </a:spcAft>
              <a:defRPr/>
            </a:pPr>
            <a:r>
              <a:rPr lang="zh-CN" altLang="en-US" sz="3200" dirty="0" smtClean="0">
                <a:solidFill>
                  <a:schemeClr val="hlink"/>
                </a:solidFill>
                <a:latin typeface="宋体" panose="02010600030101010101" pitchFamily="2" charset="-122"/>
                <a:ea typeface="宋体" panose="02010600030101010101" pitchFamily="2" charset="-122"/>
              </a:rPr>
              <a:t>二、</a:t>
            </a:r>
            <a:r>
              <a:rPr lang="zh-CN" altLang="en-US" sz="3200" dirty="0">
                <a:solidFill>
                  <a:schemeClr val="hlink"/>
                </a:solidFill>
                <a:latin typeface="宋体" panose="02010600030101010101" pitchFamily="2" charset="-122"/>
                <a:ea typeface="宋体" panose="02010600030101010101" pitchFamily="2" charset="-122"/>
              </a:rPr>
              <a:t>职业生涯的含义</a:t>
            </a:r>
            <a:endParaRPr lang="zh-CN" altLang="en-US" sz="3200" dirty="0">
              <a:solidFill>
                <a:schemeClr val="hlink"/>
              </a:solidFill>
              <a:latin typeface="宋体" panose="02010600030101010101" pitchFamily="2" charset="-122"/>
              <a:ea typeface="宋体" panose="02010600030101010101" pitchFamily="2" charset="-122"/>
            </a:endParaRPr>
          </a:p>
        </p:txBody>
      </p:sp>
      <p:pic>
        <p:nvPicPr>
          <p:cNvPr id="15364" name="图片 5" descr="2011051260691753.jpg"/>
          <p:cNvPicPr>
            <a:picLocks noChangeAspect="1"/>
          </p:cNvPicPr>
          <p:nvPr/>
        </p:nvPicPr>
        <p:blipFill>
          <a:blip r:embed="rId1"/>
          <a:srcRect/>
          <a:stretch>
            <a:fillRect/>
          </a:stretch>
        </p:blipFill>
        <p:spPr bwMode="auto">
          <a:xfrm>
            <a:off x="4714875" y="1214438"/>
            <a:ext cx="4087813" cy="478631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Rot="1" noChangeArrowheads="1"/>
          </p:cNvSpPr>
          <p:nvPr>
            <p:ph idx="1"/>
          </p:nvPr>
        </p:nvSpPr>
        <p:spPr>
          <a:xfrm>
            <a:off x="457200" y="1268760"/>
            <a:ext cx="8229600" cy="4738340"/>
          </a:xfrm>
        </p:spPr>
        <p:txBody>
          <a:bodyPr/>
          <a:lstStyle/>
          <a:p>
            <a:pPr>
              <a:lnSpc>
                <a:spcPct val="80000"/>
              </a:lnSpc>
            </a:pPr>
            <a:r>
              <a:rPr lang="zh-CN" altLang="en-US" sz="2800" dirty="0" smtClean="0"/>
              <a:t>（</a:t>
            </a:r>
            <a:r>
              <a:rPr lang="en-US" altLang="zh-CN" sz="2800" dirty="0" smtClean="0"/>
              <a:t>1</a:t>
            </a:r>
            <a:r>
              <a:rPr lang="zh-CN" altLang="en-US" sz="2800" dirty="0" smtClean="0"/>
              <a:t>）发展性</a:t>
            </a:r>
            <a:endParaRPr lang="zh-CN" altLang="en-US" sz="2800" dirty="0" smtClean="0"/>
          </a:p>
          <a:p>
            <a:pPr algn="r">
              <a:lnSpc>
                <a:spcPct val="80000"/>
              </a:lnSpc>
            </a:pPr>
            <a:r>
              <a:rPr lang="zh-CN" altLang="en-US" sz="1600" dirty="0" smtClean="0"/>
              <a:t>                                            问：毕业五年后，大家比一比，会不会有明显的差距？</a:t>
            </a:r>
            <a:endParaRPr lang="en-US" altLang="zh-CN" sz="1600" dirty="0" smtClean="0"/>
          </a:p>
          <a:p>
            <a:pPr>
              <a:lnSpc>
                <a:spcPct val="80000"/>
              </a:lnSpc>
            </a:pPr>
            <a:endParaRPr lang="zh-CN" altLang="en-US" sz="1600" dirty="0" smtClean="0"/>
          </a:p>
          <a:p>
            <a:pPr>
              <a:lnSpc>
                <a:spcPct val="80000"/>
              </a:lnSpc>
            </a:pPr>
            <a:r>
              <a:rPr lang="zh-CN" altLang="en-US" sz="2800" dirty="0" smtClean="0"/>
              <a:t>（</a:t>
            </a:r>
            <a:r>
              <a:rPr lang="en-US" altLang="zh-CN" sz="2800" dirty="0" smtClean="0"/>
              <a:t>2</a:t>
            </a:r>
            <a:r>
              <a:rPr lang="zh-CN" altLang="en-US" sz="2800" dirty="0" smtClean="0"/>
              <a:t>）阶段性</a:t>
            </a:r>
            <a:endParaRPr lang="en-US" altLang="zh-CN" sz="2800" dirty="0" smtClean="0"/>
          </a:p>
          <a:p>
            <a:pPr>
              <a:lnSpc>
                <a:spcPct val="80000"/>
              </a:lnSpc>
            </a:pPr>
            <a:endParaRPr lang="zh-CN" altLang="en-US" sz="1600" dirty="0" smtClean="0"/>
          </a:p>
          <a:p>
            <a:pPr>
              <a:lnSpc>
                <a:spcPct val="80000"/>
              </a:lnSpc>
            </a:pPr>
            <a:r>
              <a:rPr lang="zh-CN" altLang="en-US" sz="1600" dirty="0" smtClean="0"/>
              <a:t>　 </a:t>
            </a:r>
            <a:endParaRPr lang="zh-CN" altLang="en-US" sz="1600" dirty="0" smtClean="0"/>
          </a:p>
          <a:p>
            <a:pPr>
              <a:lnSpc>
                <a:spcPct val="80000"/>
              </a:lnSpc>
            </a:pPr>
            <a:r>
              <a:rPr lang="zh-CN" altLang="en-US" sz="2800" dirty="0" smtClean="0"/>
              <a:t>（</a:t>
            </a:r>
            <a:r>
              <a:rPr lang="en-US" altLang="zh-CN" sz="2800" dirty="0" smtClean="0"/>
              <a:t>3</a:t>
            </a:r>
            <a:r>
              <a:rPr lang="zh-CN" altLang="en-US" sz="2800" dirty="0" smtClean="0"/>
              <a:t>）整合性</a:t>
            </a:r>
            <a:endParaRPr lang="en-US" altLang="zh-CN" sz="2800" dirty="0" smtClean="0"/>
          </a:p>
          <a:p>
            <a:pPr>
              <a:lnSpc>
                <a:spcPct val="80000"/>
              </a:lnSpc>
            </a:pPr>
            <a:r>
              <a:rPr lang="zh-CN" altLang="en-US" sz="1600" dirty="0" smtClean="0"/>
              <a:t>                                 职业生涯影响人生发展的各个方面（事业，家庭，地位，贡献）</a:t>
            </a:r>
            <a:endParaRPr lang="en-US" altLang="zh-CN" sz="1600" dirty="0" smtClean="0"/>
          </a:p>
          <a:p>
            <a:pPr>
              <a:lnSpc>
                <a:spcPct val="80000"/>
              </a:lnSpc>
            </a:pPr>
            <a:endParaRPr lang="zh-CN" altLang="en-US" sz="1600" dirty="0" smtClean="0"/>
          </a:p>
          <a:p>
            <a:pPr>
              <a:lnSpc>
                <a:spcPct val="80000"/>
              </a:lnSpc>
            </a:pPr>
            <a:r>
              <a:rPr lang="zh-CN" altLang="en-US" sz="2800" dirty="0" smtClean="0"/>
              <a:t>（</a:t>
            </a:r>
            <a:r>
              <a:rPr lang="en-US" altLang="zh-CN" sz="2800" dirty="0" smtClean="0"/>
              <a:t>4</a:t>
            </a:r>
            <a:r>
              <a:rPr lang="zh-CN" altLang="en-US" sz="2800" dirty="0" smtClean="0"/>
              <a:t>）终生性</a:t>
            </a:r>
            <a:endParaRPr lang="zh-CN" altLang="en-US" sz="2800" dirty="0" smtClean="0"/>
          </a:p>
          <a:p>
            <a:pPr>
              <a:lnSpc>
                <a:spcPct val="80000"/>
              </a:lnSpc>
            </a:pPr>
            <a:r>
              <a:rPr lang="zh-CN" altLang="en-US" sz="1600" dirty="0" smtClean="0"/>
              <a:t>　　                                                                              “一着不慎，全盘皆输”</a:t>
            </a:r>
            <a:endParaRPr lang="en-US" altLang="zh-CN" sz="1600" dirty="0" smtClean="0"/>
          </a:p>
          <a:p>
            <a:pPr>
              <a:lnSpc>
                <a:spcPct val="80000"/>
              </a:lnSpc>
            </a:pPr>
            <a:endParaRPr lang="zh-CN" altLang="en-US" sz="1600" dirty="0" smtClean="0"/>
          </a:p>
          <a:p>
            <a:pPr>
              <a:lnSpc>
                <a:spcPct val="80000"/>
              </a:lnSpc>
            </a:pPr>
            <a:r>
              <a:rPr lang="zh-CN" altLang="en-US" sz="2800" dirty="0" smtClean="0"/>
              <a:t>（</a:t>
            </a:r>
            <a:r>
              <a:rPr lang="en-US" altLang="zh-CN" sz="2800" dirty="0" smtClean="0"/>
              <a:t>5</a:t>
            </a:r>
            <a:r>
              <a:rPr lang="zh-CN" altLang="en-US" sz="2800" dirty="0" smtClean="0"/>
              <a:t>）独特性</a:t>
            </a:r>
            <a:endParaRPr lang="zh-CN" altLang="en-US" sz="2800" dirty="0" smtClean="0"/>
          </a:p>
          <a:p>
            <a:pPr>
              <a:lnSpc>
                <a:spcPct val="80000"/>
              </a:lnSpc>
            </a:pPr>
            <a:r>
              <a:rPr lang="zh-CN" altLang="en-US" sz="1600" dirty="0" smtClean="0"/>
              <a:t>                                                                问：你能快速判断一个陌生人的职业吗？</a:t>
            </a:r>
            <a:endParaRPr lang="en-US" altLang="zh-CN" sz="1600" dirty="0" smtClean="0"/>
          </a:p>
          <a:p>
            <a:pPr>
              <a:lnSpc>
                <a:spcPct val="80000"/>
              </a:lnSpc>
            </a:pPr>
            <a:endParaRPr lang="zh-CN" altLang="en-US" sz="1600" dirty="0" smtClean="0"/>
          </a:p>
          <a:p>
            <a:pPr>
              <a:lnSpc>
                <a:spcPct val="80000"/>
              </a:lnSpc>
            </a:pPr>
            <a:r>
              <a:rPr lang="zh-CN" altLang="en-US" sz="1600" dirty="0" smtClean="0"/>
              <a:t>  </a:t>
            </a:r>
            <a:r>
              <a:rPr lang="zh-CN" altLang="en-US" sz="2800" dirty="0" smtClean="0"/>
              <a:t>（</a:t>
            </a:r>
            <a:r>
              <a:rPr lang="en-US" altLang="zh-CN" sz="2800" dirty="0" smtClean="0"/>
              <a:t>6</a:t>
            </a:r>
            <a:r>
              <a:rPr lang="zh-CN" altLang="en-US" sz="2800" dirty="0" smtClean="0"/>
              <a:t>）互动性</a:t>
            </a:r>
            <a:endParaRPr lang="zh-CN" altLang="en-US" sz="2800" dirty="0" smtClean="0"/>
          </a:p>
          <a:p>
            <a:pPr>
              <a:lnSpc>
                <a:spcPct val="80000"/>
              </a:lnSpc>
            </a:pPr>
            <a:r>
              <a:rPr lang="zh-CN" altLang="en-US" sz="1600" dirty="0" smtClean="0"/>
              <a:t>　　　                                                    　个人与他人，个人与环境，个人与社会</a:t>
            </a:r>
            <a:endParaRPr lang="zh-CN" altLang="en-US" sz="1600" dirty="0" smtClean="0"/>
          </a:p>
        </p:txBody>
      </p:sp>
      <p:sp>
        <p:nvSpPr>
          <p:cNvPr id="75778" name="Rectangle 2"/>
          <p:cNvSpPr>
            <a:spLocks noGrp="1" noRot="1" noChangeArrowheads="1"/>
          </p:cNvSpPr>
          <p:nvPr>
            <p:ph type="title"/>
          </p:nvPr>
        </p:nvSpPr>
        <p:spPr/>
        <p:txBody>
          <a:bodyPr>
            <a:normAutofit/>
          </a:bodyPr>
          <a:lstStyle/>
          <a:p>
            <a:pPr fontAlgn="auto">
              <a:spcAft>
                <a:spcPts val="0"/>
              </a:spcAft>
              <a:defRPr/>
            </a:pPr>
            <a:r>
              <a:rPr lang="en-US" altLang="zh-CN" sz="2800" dirty="0" smtClean="0">
                <a:solidFill>
                  <a:schemeClr val="hlink"/>
                </a:solidFill>
                <a:latin typeface="宋体" panose="02010600030101010101" pitchFamily="2" charset="-122"/>
                <a:ea typeface="宋体" panose="02010600030101010101" pitchFamily="2" charset="-122"/>
              </a:rPr>
              <a:t>2</a:t>
            </a:r>
            <a:r>
              <a:rPr lang="zh-CN" altLang="en-US" sz="2800" dirty="0" smtClean="0">
                <a:solidFill>
                  <a:schemeClr val="hlink"/>
                </a:solidFill>
                <a:latin typeface="宋体" panose="02010600030101010101" pitchFamily="2" charset="-122"/>
                <a:ea typeface="宋体" panose="02010600030101010101" pitchFamily="2" charset="-122"/>
              </a:rPr>
              <a:t>、职业</a:t>
            </a:r>
            <a:r>
              <a:rPr lang="zh-CN" altLang="en-US" sz="2800" dirty="0">
                <a:solidFill>
                  <a:schemeClr val="hlink"/>
                </a:solidFill>
                <a:latin typeface="宋体" panose="02010600030101010101" pitchFamily="2" charset="-122"/>
                <a:ea typeface="宋体" panose="02010600030101010101" pitchFamily="2" charset="-122"/>
              </a:rPr>
              <a:t>生涯的特点</a:t>
            </a:r>
            <a:endParaRPr lang="zh-CN" altLang="en-US" sz="2800" dirty="0">
              <a:solidFill>
                <a:schemeClr val="hlink"/>
              </a:solidFill>
              <a:latin typeface="宋体" panose="02010600030101010101" pitchFamily="2" charset="-122"/>
              <a:ea typeface="宋体" panose="02010600030101010101" pitchFamily="2" charset="-122"/>
            </a:endParaRPr>
          </a:p>
        </p:txBody>
      </p:sp>
      <p:sp>
        <p:nvSpPr>
          <p:cNvPr id="6" name="TextBox 5"/>
          <p:cNvSpPr txBox="1"/>
          <p:nvPr/>
        </p:nvSpPr>
        <p:spPr>
          <a:xfrm>
            <a:off x="3714750" y="2214563"/>
            <a:ext cx="5214938" cy="615950"/>
          </a:xfrm>
          <a:prstGeom prst="rect">
            <a:avLst/>
          </a:prstGeom>
          <a:noFill/>
        </p:spPr>
        <p:txBody>
          <a:bodyPr>
            <a:spAutoFit/>
          </a:bodyPr>
          <a:lstStyle/>
          <a:p>
            <a:pPr>
              <a:defRPr/>
            </a:pPr>
            <a:r>
              <a:rPr lang="zh-CN" altLang="en-US" dirty="0"/>
              <a:t> </a:t>
            </a:r>
            <a:r>
              <a:rPr lang="zh-CN" altLang="en-US" sz="1600" dirty="0">
                <a:latin typeface="+mj-ea"/>
                <a:ea typeface="+mj-ea"/>
              </a:rPr>
              <a:t>三十而立，四十而不惑，五十而知天命，六十而耳顺，七十而从心所欲，不逾矩。</a:t>
            </a:r>
            <a:r>
              <a:rPr lang="en-US" altLang="zh-CN" sz="1600" dirty="0">
                <a:latin typeface="+mj-ea"/>
                <a:ea typeface="+mj-ea"/>
              </a:rPr>
              <a:t>―</a:t>
            </a:r>
            <a:r>
              <a:rPr lang="zh-CN" altLang="en-US" sz="1600" dirty="0">
                <a:latin typeface="+mj-ea"/>
                <a:ea typeface="+mj-ea"/>
              </a:rPr>
              <a:t>孔子　</a:t>
            </a:r>
            <a:endParaRPr lang="zh-CN" altLang="en-US" sz="1600" dirty="0">
              <a:latin typeface="+mj-ea"/>
              <a:ea typeface="+mj-ea"/>
            </a:endParaRPr>
          </a:p>
        </p:txBody>
      </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p:txBody>
          <a:bodyPr/>
          <a:lstStyle/>
          <a:p>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）帮助我们目标明确的发展自己</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）帮助我们扬长补短的发展自己</a:t>
            </a:r>
            <a:endParaRPr lang="zh-CN" altLang="en-US" sz="2800" dirty="0" smtClean="0">
              <a:latin typeface="宋体" panose="02010600030101010101" pitchFamily="2" charset="-122"/>
              <a:ea typeface="宋体" panose="02010600030101010101" pitchFamily="2" charset="-122"/>
            </a:endParaRPr>
          </a:p>
        </p:txBody>
      </p:sp>
      <p:sp>
        <p:nvSpPr>
          <p:cNvPr id="3" name="标题 2"/>
          <p:cNvSpPr>
            <a:spLocks noGrp="1"/>
          </p:cNvSpPr>
          <p:nvPr>
            <p:ph type="title"/>
          </p:nvPr>
        </p:nvSpPr>
        <p:spPr/>
        <p:txBody>
          <a:bodyPr>
            <a:normAutofit/>
          </a:bodyPr>
          <a:lstStyle/>
          <a:p>
            <a:pPr fontAlgn="auto">
              <a:spcAft>
                <a:spcPts val="0"/>
              </a:spcAft>
              <a:defRPr/>
            </a:pPr>
            <a:r>
              <a:rPr lang="en-US" altLang="zh-CN" sz="2800" dirty="0" smtClean="0">
                <a:solidFill>
                  <a:schemeClr val="hlink"/>
                </a:solidFill>
                <a:latin typeface="宋体" panose="02010600030101010101" pitchFamily="2" charset="-122"/>
                <a:ea typeface="宋体" panose="02010600030101010101" pitchFamily="2" charset="-122"/>
              </a:rPr>
              <a:t>3</a:t>
            </a:r>
            <a:r>
              <a:rPr lang="zh-CN" altLang="en-US" sz="2800" dirty="0" smtClean="0">
                <a:solidFill>
                  <a:schemeClr val="hlink"/>
                </a:solidFill>
                <a:latin typeface="宋体" panose="02010600030101010101" pitchFamily="2" charset="-122"/>
                <a:ea typeface="宋体" panose="02010600030101010101" pitchFamily="2" charset="-122"/>
              </a:rPr>
              <a:t>、职业生涯的重要性</a:t>
            </a:r>
            <a:endParaRPr lang="zh-CN" altLang="en-US" sz="2800" dirty="0">
              <a:latin typeface="宋体" panose="02010600030101010101" pitchFamily="2" charset="-122"/>
              <a:ea typeface="宋体" panose="02010600030101010101" pitchFamily="2" charset="-122"/>
            </a:endParaRPr>
          </a:p>
        </p:txBody>
      </p:sp>
      <p:pic>
        <p:nvPicPr>
          <p:cNvPr id="17412" name="图片 3" descr="203PH456-0.jpg"/>
          <p:cNvPicPr>
            <a:picLocks noChangeAspect="1"/>
          </p:cNvPicPr>
          <p:nvPr/>
        </p:nvPicPr>
        <p:blipFill>
          <a:blip r:embed="rId1"/>
          <a:srcRect/>
          <a:stretch>
            <a:fillRect/>
          </a:stretch>
        </p:blipFill>
        <p:spPr bwMode="auto">
          <a:xfrm>
            <a:off x="1285875" y="3214688"/>
            <a:ext cx="6215063" cy="2524125"/>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穿越">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0</TotalTime>
  <Words>5912</Words>
  <Application>WPS 演示</Application>
  <PresentationFormat>全屏显示(4:3)</PresentationFormat>
  <Paragraphs>514</Paragraphs>
  <Slides>69</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69</vt:i4>
      </vt:variant>
    </vt:vector>
  </HeadingPairs>
  <TitlesOfParts>
    <vt:vector size="85" baseType="lpstr">
      <vt:lpstr>Arial</vt:lpstr>
      <vt:lpstr>宋体</vt:lpstr>
      <vt:lpstr>Wingdings</vt:lpstr>
      <vt:lpstr>Lucida Sans Unicode</vt:lpstr>
      <vt:lpstr>黑体</vt:lpstr>
      <vt:lpstr>Wingdings 3</vt:lpstr>
      <vt:lpstr>Verdana</vt:lpstr>
      <vt:lpstr>Wingdings 2</vt:lpstr>
      <vt:lpstr>Wingdings 2</vt:lpstr>
      <vt:lpstr>华文行楷</vt:lpstr>
      <vt:lpstr>Wingdings 3</vt:lpstr>
      <vt:lpstr>华文隶书</vt:lpstr>
      <vt:lpstr>微软雅黑</vt:lpstr>
      <vt:lpstr>Arial Unicode MS</vt:lpstr>
      <vt:lpstr>Calibri</vt:lpstr>
      <vt:lpstr>聚合</vt:lpstr>
      <vt:lpstr>职业生涯规划课件</vt:lpstr>
      <vt:lpstr> 第一单元   职业生涯规划与职业理想</vt:lpstr>
      <vt:lpstr>PowerPoint 演示文稿</vt:lpstr>
      <vt:lpstr>PowerPoint 演示文稿</vt:lpstr>
      <vt:lpstr>3、职业生涯与人生</vt:lpstr>
      <vt:lpstr>游戏——《撕思人生》</vt:lpstr>
      <vt:lpstr>二、职业生涯的含义</vt:lpstr>
      <vt:lpstr>2、职业生涯的特点</vt:lpstr>
      <vt:lpstr>3、职业生涯的重要性</vt:lpstr>
      <vt:lpstr>三、中职生职业生涯规划的特点</vt:lpstr>
      <vt:lpstr>布置作业</vt:lpstr>
      <vt:lpstr>第二课   职业理想的作用</vt:lpstr>
      <vt:lpstr>一、职业理想对人生发展的作用</vt:lpstr>
      <vt:lpstr>职业理想对个人的人生发展起什么作用</vt:lpstr>
      <vt:lpstr>二  职业理想对社会发展所起的作用</vt:lpstr>
      <vt:lpstr> 三、职业理想的实现的条件</vt:lpstr>
      <vt:lpstr>课后作业</vt:lpstr>
      <vt:lpstr>   第二单元：职业生涯发展条件与机遇   </vt:lpstr>
      <vt:lpstr>        提问：</vt:lpstr>
      <vt:lpstr>一、专业和专业对应的职业群</vt:lpstr>
      <vt:lpstr>PowerPoint 演示文稿</vt:lpstr>
      <vt:lpstr>   二、素质是成功的基础---职业对从业者的素质要求 </vt:lpstr>
      <vt:lpstr>三、职场通行证------职业资格与职业生涯发展</vt:lpstr>
      <vt:lpstr>PowerPoint 演示文稿</vt:lpstr>
      <vt:lpstr>PowerPoint 演示文稿</vt:lpstr>
      <vt:lpstr>四、天生我材必有用---树立正确的成才观</vt:lpstr>
      <vt:lpstr>课后作业：</vt:lpstr>
      <vt:lpstr>第二课 发展职业生涯要立足本人实际</vt:lpstr>
      <vt:lpstr>一、最好的老师——兴趣与培养</vt:lpstr>
      <vt:lpstr>1、兴趣对职业生涯发展的作用：</vt:lpstr>
      <vt:lpstr>2、职业兴趣</vt:lpstr>
      <vt:lpstr>3、职业兴趣的培养：</vt:lpstr>
      <vt:lpstr>二、认识你自己——性格分析与调适</vt:lpstr>
      <vt:lpstr>1、性格</vt:lpstr>
      <vt:lpstr>2、职业性格</vt:lpstr>
      <vt:lpstr>3、性格可以调适</vt:lpstr>
      <vt:lpstr>三、发现自己的亮点                      ——能力分析与提高</vt:lpstr>
      <vt:lpstr>2、职业能力的提高：</vt:lpstr>
      <vt:lpstr>四、做职业人生的掌舵人                  ——职业价值取向与调整</vt:lpstr>
      <vt:lpstr>3、职业价值取向调整： </vt:lpstr>
      <vt:lpstr>五、每天进步一点点    ——个人学习状况和行为习惯分析与改善</vt:lpstr>
      <vt:lpstr>第三课 发展职业生涯要善于把握机遇</vt:lpstr>
      <vt:lpstr>一、善于挖掘身边的资源                    ——家庭状况变化分析</vt:lpstr>
      <vt:lpstr>二、善于利用本地优势                 ---区域经济发展动向分析</vt:lpstr>
      <vt:lpstr>三、善于把握社会趋势                     ---行业发展动向分析</vt:lpstr>
      <vt:lpstr>思考： 你觉得近几年人们在衣食住行等方面发生了哪些变化？  这些变化有没有产生新的机遇？  你的家乡有什么优势？ 如果你选择创业，将 如何发挥这些优势？</vt:lpstr>
      <vt:lpstr>课后作业：</vt:lpstr>
      <vt:lpstr>第三单元  职业生涯发展目标与措施</vt:lpstr>
      <vt:lpstr>第一课 确定发展目标</vt:lpstr>
      <vt:lpstr>3、职业生涯发展目标的选择 </vt:lpstr>
      <vt:lpstr>第二课 构建发展阶梯</vt:lpstr>
      <vt:lpstr>一、阶段目标的特点及设计思路 </vt:lpstr>
      <vt:lpstr>二、阶级目标设计要领与思路 </vt:lpstr>
      <vt:lpstr>PowerPoint 演示文稿</vt:lpstr>
      <vt:lpstr>二、近期目标的重要性和制定要领</vt:lpstr>
      <vt:lpstr>第3课 制定发展措施</vt:lpstr>
      <vt:lpstr>PowerPoint 演示文稿</vt:lpstr>
      <vt:lpstr>第四单元   职业生涯发展与就业、创业</vt:lpstr>
      <vt:lpstr> 第一课 正确认识就业 </vt:lpstr>
      <vt:lpstr>PowerPoint 演示文稿</vt:lpstr>
      <vt:lpstr>第2课  做好就业准备</vt:lpstr>
      <vt:lpstr>PowerPoint 演示文稿</vt:lpstr>
      <vt:lpstr>PowerPoint 演示文稿</vt:lpstr>
      <vt:lpstr>PowerPoint 演示文稿</vt:lpstr>
      <vt:lpstr>第3课  创业是就业的重要形式</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职业生涯规划课件</dc:title>
  <dc:creator>User</dc:creator>
  <cp:lastModifiedBy>唐诗</cp:lastModifiedBy>
  <cp:revision>128</cp:revision>
  <dcterms:created xsi:type="dcterms:W3CDTF">2009-11-12T01:12:00Z</dcterms:created>
  <dcterms:modified xsi:type="dcterms:W3CDTF">2018-07-11T02:26:07Z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