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288" r:id="rId5"/>
    <p:sldId id="310" r:id="rId6"/>
    <p:sldId id="327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28" r:id="rId18"/>
    <p:sldId id="335" r:id="rId19"/>
    <p:sldId id="329" r:id="rId20"/>
    <p:sldId id="330" r:id="rId21"/>
    <p:sldId id="331" r:id="rId22"/>
    <p:sldId id="332" r:id="rId23"/>
    <p:sldId id="334" r:id="rId24"/>
    <p:sldId id="333" r:id="rId25"/>
    <p:sldId id="354" r:id="rId26"/>
    <p:sldId id="356" r:id="rId27"/>
    <p:sldId id="336" r:id="rId28"/>
    <p:sldId id="358" r:id="rId29"/>
    <p:sldId id="360" r:id="rId30"/>
    <p:sldId id="362" r:id="rId31"/>
    <p:sldId id="309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B"/>
    <a:srgbClr val="F7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90" d="100"/>
          <a:sy n="90" d="100"/>
        </p:scale>
        <p:origin x="-606" y="-900"/>
      </p:cViewPr>
      <p:guideLst>
        <p:guide orient="horz" pos="2148"/>
        <p:guide pos="21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3685-EBFB-4B95-913A-DFEFCEB199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D6A0-C615-4EB0-97F7-F641CE3765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D6A0-C615-4EB0-97F7-F641CE376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D6A0-C615-4EB0-97F7-F641CE376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D6A0-C615-4EB0-97F7-F641CE376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D6A0-C615-4EB0-97F7-F641CE3765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/>
          <a:srcRect l="398" t="28519"/>
          <a:stretch>
            <a:fillRect/>
          </a:stretch>
        </p:blipFill>
        <p:spPr>
          <a:xfrm>
            <a:off x="1" y="-12701"/>
            <a:ext cx="12189980" cy="6857031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632188" y="3178254"/>
            <a:ext cx="8262165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632188" y="1341121"/>
            <a:ext cx="8262165" cy="17164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gradFill flip="none" rotWithShape="1">
                  <a:gsLst>
                    <a:gs pos="65000">
                      <a:schemeClr val="accent1">
                        <a:lumMod val="75000"/>
                      </a:schemeClr>
                    </a:gs>
                    <a:gs pos="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1" y="0"/>
            <a:ext cx="12189980" cy="6858000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23700-D2F0-4E3A-A777-D3760E40E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90D7-01B4-4AF1-B54D-18436DA97069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71551" y="76620"/>
            <a:ext cx="10277474" cy="7960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971550" y="1047750"/>
            <a:ext cx="10277475" cy="4863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75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"/>
        <a:defRPr lang="zh-CN" altLang="en-US" sz="2400" kern="1200" baseline="0" dirty="0" smtClean="0">
          <a:solidFill>
            <a:schemeClr val="accent1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207135" y="2818765"/>
            <a:ext cx="9566910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8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电子技术技能实训</a:t>
            </a:r>
            <a:endParaRPr lang="zh-CN" altLang="en-US" sz="8800" b="1" dirty="0">
              <a:ln w="1905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75580" y="1226858"/>
            <a:ext cx="2730782" cy="22431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0648950" y="7753350"/>
            <a:ext cx="72327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延迟符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311181"/>
            <a:ext cx="12192000" cy="153803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0800000">
            <a:off x="0" y="5622819"/>
            <a:ext cx="12192000" cy="15380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35655" y="4883785"/>
            <a:ext cx="4892040" cy="64516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zh-CN" sz="3600" b="1" dirty="0">
                <a:solidFill>
                  <a:schemeClr val="accent4">
                    <a:lumMod val="50000"/>
                  </a:schemeClr>
                </a:solidFill>
                <a:effectLst/>
                <a:latin typeface="Adobe 仿宋 Std R" panose="02020400000000000000" pitchFamily="18" charset="-122"/>
                <a:ea typeface="Adobe 仿宋 Std R" panose="02020400000000000000" pitchFamily="18" charset="-122"/>
              </a:rPr>
              <a:t>桂阳职业技术教育学校</a:t>
            </a:r>
            <a:endParaRPr lang="zh-CN" altLang="zh-CN" sz="3600" b="1" dirty="0">
              <a:solidFill>
                <a:schemeClr val="accent4">
                  <a:lumMod val="50000"/>
                </a:schemeClr>
              </a:solidFill>
              <a:effectLst/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C 0.01094 -0.01945 0.00573 -0.01181 0.01523 -0.02431 C 0.01966 -0.0426 0.02331 -0.04075 0.0319 -0.04422 C 0.03385 -0.04144 0.03646 -0.04075 0.03802 -0.03635 C 0.04622 -0.01459 0.03164 -0.03102 0.04414 -0.02014 C 0.05313 -0.02223 0.06211 -0.02825 0.07148 -0.02825 C 0.08008 -0.02825 0.0905 -0.01945 0.09896 -0.01621 C 0.10794 -0.01737 0.11732 -0.01667 0.12643 -0.02014 C 0.12826 -0.02107 0.12904 -0.02778 0.13073 -0.02825 C 0.1349 -0.02894 0.13893 -0.02547 0.1431 -0.02431 C 0.14427 -0.02014 0.1444 -0.01412 0.14622 -0.01227 C 0.14987 -0.00741 0.1582 -0.00417 0.1582 -0.00371 C 0.18815 -0.00695 0.21107 -0.01297 0.24063 -0.01621 C 0.24362 -0.0213 0.24635 -0.02894 0.24961 -0.03218 C 0.25117 -0.03357 0.253 -0.03426 0.25456 -0.03635 C 0.26914 -0.05764 0.25768 -0.04908 0.26966 -0.05602 C 0.27122 -0.0588 0.27227 -0.06389 0.27409 -0.06389 C 0.27604 -0.06389 0.27721 -0.05834 0.27865 -0.05602 C 0.28073 -0.05325 0.28268 -0.0507 0.28477 -0.04838 C 0.28594 -0.04422 0.28633 -0.03866 0.28789 -0.03635 C 0.29063 -0.03195 0.29701 -0.02825 0.29701 -0.02778 C 0.30703 -0.0294 0.31732 -0.02987 0.32747 -0.03218 C 0.33346 -0.03357 0.33659 -0.04676 0.34271 -0.04838 C 0.37813 -0.05787 0.37565 -0.05602 0.4082 -0.05602 L 0.42513 -0.00417 " pathEditMode="relative" rAng="0" ptsTypes="AAAAAAAAAAAAAAAAAAAAAAAAA">
                                      <p:cBhvr>
                                        <p:cTn id="16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3" name="图片 7476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4" name="标题 74753"/>
          <p:cNvSpPr>
            <a:spLocks noGrp="1"/>
          </p:cNvSpPr>
          <p:nvPr>
            <p:ph type="title"/>
          </p:nvPr>
        </p:nvSpPr>
        <p:spPr>
          <a:xfrm>
            <a:off x="1992313" y="476250"/>
            <a:ext cx="5111750" cy="589280"/>
          </a:xfrm>
          <a:effectLst>
            <a:prstShdw prst="shdw12" dir="16200000">
              <a:schemeClr val="bg2">
                <a:alpha val="100000"/>
              </a:schemeClr>
            </a:prstShdw>
          </a:effectLst>
        </p:spPr>
        <p:txBody>
          <a:bodyPr vert="horz" wrap="square" lIns="91440" tIns="45720" rIns="91440" bIns="4572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sym typeface="Wingdings" panose="05000000000000000000" pitchFamily="2" charset="2"/>
              </a:rPr>
              <a:t>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 2" pitchFamily="18" charset="2"/>
              </a:rPr>
              <a:t>设置输出信号频率</a:t>
            </a:r>
            <a:endParaRPr lang="zh-CN" altLang="en-US" sz="3600" b="1">
              <a:solidFill>
                <a:schemeClr val="tx1"/>
              </a:solidFill>
              <a:latin typeface="宋体" panose="02010600030101010101" pitchFamily="2" charset="-122"/>
              <a:sym typeface="Wingdings 2" pitchFamily="18" charset="2"/>
            </a:endParaRPr>
          </a:p>
        </p:txBody>
      </p:sp>
      <p:pic>
        <p:nvPicPr>
          <p:cNvPr id="74755" name="内容占位符 74754" descr="未标题-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8213" y="1196975"/>
            <a:ext cx="5329237" cy="2470150"/>
          </a:xfrm>
        </p:spPr>
      </p:pic>
      <p:pic>
        <p:nvPicPr>
          <p:cNvPr id="74756" name="内容占位符 74755" descr="未标题-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9400" y="4292600"/>
            <a:ext cx="4038600" cy="1944688"/>
          </a:xfrm>
        </p:spPr>
      </p:pic>
      <p:sp>
        <p:nvSpPr>
          <p:cNvPr id="74757" name="椭圆 74756"/>
          <p:cNvSpPr/>
          <p:nvPr/>
        </p:nvSpPr>
        <p:spPr>
          <a:xfrm>
            <a:off x="3071813" y="2636838"/>
            <a:ext cx="71437" cy="714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4758" name="椭圆 74757"/>
          <p:cNvSpPr/>
          <p:nvPr/>
        </p:nvSpPr>
        <p:spPr>
          <a:xfrm>
            <a:off x="3143250" y="2565400"/>
            <a:ext cx="360363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4759" name="矩形标注 74758"/>
          <p:cNvSpPr/>
          <p:nvPr/>
        </p:nvSpPr>
        <p:spPr>
          <a:xfrm>
            <a:off x="1992313" y="4076700"/>
            <a:ext cx="3527425" cy="2565400"/>
          </a:xfrm>
          <a:prstGeom prst="wedgeRectCallout">
            <a:avLst>
              <a:gd name="adj1" fmla="val -11611"/>
              <a:gd name="adj2" fmla="val -91273"/>
            </a:avLst>
          </a:prstGeom>
          <a:solidFill>
            <a:schemeClr val="accent1">
              <a:alpha val="3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32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设置波形后，要进一步设置频率，按频率功能键进入频率设置菜单</a:t>
            </a:r>
            <a:endParaRPr lang="zh-CN" altLang="en-US" sz="32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4760" name="矩形 74759"/>
          <p:cNvSpPr/>
          <p:nvPr/>
        </p:nvSpPr>
        <p:spPr>
          <a:xfrm>
            <a:off x="2566988" y="1484313"/>
            <a:ext cx="2449512" cy="1008062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4761" name="任意多边形 74760"/>
          <p:cNvSpPr/>
          <p:nvPr/>
        </p:nvSpPr>
        <p:spPr>
          <a:xfrm rot="1987365">
            <a:off x="4656138" y="2924175"/>
            <a:ext cx="4319587" cy="485775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6985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4762" name="椭圆形标注 74761"/>
          <p:cNvSpPr/>
          <p:nvPr/>
        </p:nvSpPr>
        <p:spPr>
          <a:xfrm>
            <a:off x="8328025" y="2492375"/>
            <a:ext cx="1944688" cy="1296988"/>
          </a:xfrm>
          <a:prstGeom prst="wedgeEllipseCallout">
            <a:avLst>
              <a:gd name="adj1" fmla="val -18815"/>
              <a:gd name="adj2" fmla="val 131639"/>
            </a:avLst>
          </a:prstGeom>
          <a:solidFill>
            <a:schemeClr val="accent1">
              <a:alpha val="28999"/>
            </a:schemeClr>
          </a:solidFill>
          <a:ln w="1905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32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频率设置菜单</a:t>
            </a:r>
            <a:endParaRPr lang="zh-CN" altLang="en-US" sz="32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5793" name="图片 7579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78" name="标题 75777"/>
          <p:cNvSpPr>
            <a:spLocks noGrp="1"/>
          </p:cNvSpPr>
          <p:nvPr>
            <p:ph type="title"/>
          </p:nvPr>
        </p:nvSpPr>
        <p:spPr>
          <a:xfrm>
            <a:off x="1981200" y="484188"/>
            <a:ext cx="4835525" cy="589280"/>
          </a:xfrm>
          <a:effectLst>
            <a:prstShdw prst="shdw12" dir="16200000">
              <a:schemeClr val="bg2">
                <a:alpha val="100000"/>
              </a:schemeClr>
            </a:prstShdw>
          </a:effectLst>
        </p:spPr>
        <p:txBody>
          <a:bodyPr vert="horz" wrap="square" lIns="91440" tIns="45720" rIns="91440" bIns="4572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sym typeface="Wingdings 2" pitchFamily="18" charset="2"/>
              </a:rPr>
              <a:t> 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sym typeface="Wingdings 2" pitchFamily="18" charset="2"/>
              </a:rPr>
              <a:t>设置频率方法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sym typeface="Wingdings 2" pitchFamily="18" charset="2"/>
              </a:rPr>
              <a:t>1</a:t>
            </a:r>
            <a:endParaRPr lang="en-US" altLang="zh-CN" sz="3600" b="1">
              <a:solidFill>
                <a:srgbClr val="0000FF"/>
              </a:solidFill>
              <a:latin typeface="宋体" panose="02010600030101010101" pitchFamily="2" charset="-122"/>
              <a:sym typeface="Wingdings 2" pitchFamily="18" charset="2"/>
            </a:endParaRPr>
          </a:p>
        </p:txBody>
      </p:sp>
      <p:pic>
        <p:nvPicPr>
          <p:cNvPr id="75779" name="内容占位符 75778" descr="未标题-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925" y="1268413"/>
            <a:ext cx="6408738" cy="3024187"/>
          </a:xfrm>
        </p:spPr>
      </p:pic>
      <p:sp>
        <p:nvSpPr>
          <p:cNvPr id="75780" name="矩形 75779"/>
          <p:cNvSpPr/>
          <p:nvPr/>
        </p:nvSpPr>
        <p:spPr>
          <a:xfrm>
            <a:off x="5556250" y="2852738"/>
            <a:ext cx="360363" cy="10795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5781" name="组合 75780"/>
          <p:cNvGrpSpPr/>
          <p:nvPr/>
        </p:nvGrpSpPr>
        <p:grpSpPr>
          <a:xfrm>
            <a:off x="5087938" y="3213100"/>
            <a:ext cx="1295400" cy="387350"/>
            <a:chOff x="3107" y="2387"/>
            <a:chExt cx="816" cy="244"/>
          </a:xfrm>
        </p:grpSpPr>
        <p:sp>
          <p:nvSpPr>
            <p:cNvPr id="75782" name="椭圆 75781"/>
            <p:cNvSpPr/>
            <p:nvPr/>
          </p:nvSpPr>
          <p:spPr>
            <a:xfrm>
              <a:off x="3107" y="2387"/>
              <a:ext cx="272" cy="22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508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5783" name="椭圆 75782"/>
            <p:cNvSpPr/>
            <p:nvPr/>
          </p:nvSpPr>
          <p:spPr>
            <a:xfrm>
              <a:off x="3651" y="2387"/>
              <a:ext cx="272" cy="227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508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75784" name="肘形连接符 75783"/>
            <p:cNvCxnSpPr>
              <a:stCxn id="75782" idx="4"/>
              <a:endCxn id="75783" idx="4"/>
            </p:cNvCxnSpPr>
            <p:nvPr/>
          </p:nvCxnSpPr>
          <p:spPr>
            <a:xfrm rot="-5400000" flipH="1">
              <a:off x="3514" y="2358"/>
              <a:ext cx="1" cy="544"/>
            </a:xfrm>
            <a:prstGeom prst="bentConnector3">
              <a:avLst>
                <a:gd name="adj1" fmla="val 43000000"/>
              </a:avLst>
            </a:prstGeom>
            <a:ln w="6350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75785" name="矩形标注 75784"/>
          <p:cNvSpPr/>
          <p:nvPr/>
        </p:nvSpPr>
        <p:spPr>
          <a:xfrm>
            <a:off x="2135188" y="4581525"/>
            <a:ext cx="6840537" cy="1655763"/>
          </a:xfrm>
          <a:prstGeom prst="wedgeRectCallout">
            <a:avLst>
              <a:gd name="adj1" fmla="val -4491"/>
              <a:gd name="adj2" fmla="val -107241"/>
            </a:avLst>
          </a:prstGeom>
          <a:solidFill>
            <a:schemeClr val="accent1">
              <a:alpha val="27000"/>
            </a:schemeClr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使用“</a:t>
            </a:r>
            <a:r>
              <a:rPr lang="en-US" altLang="zh-CN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”</a:t>
            </a:r>
            <a:r>
              <a:rPr lang="zh-CN" altLang="en-US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和“</a:t>
            </a:r>
            <a:r>
              <a:rPr lang="en-US" altLang="zh-CN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”</a:t>
            </a:r>
            <a:r>
              <a:rPr lang="zh-CN" altLang="en-US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可以实现显示屏上”</a:t>
            </a:r>
            <a:r>
              <a:rPr lang="en-US" altLang="zh-CN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ebdings" panose="05030102010509060703" pitchFamily="18" charset="2"/>
              </a:rPr>
              <a:t></a:t>
            </a:r>
            <a:r>
              <a:rPr lang="en-US" altLang="zh-CN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“”</a:t>
            </a:r>
            <a:r>
              <a:rPr lang="en-US" altLang="zh-CN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ebdings" panose="05030102010509060703" pitchFamily="18" charset="2"/>
              </a:rPr>
              <a:t></a:t>
            </a:r>
            <a:r>
              <a:rPr lang="en-US" altLang="zh-CN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“</a:t>
            </a:r>
            <a:r>
              <a:rPr lang="zh-CN" altLang="en-US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在频率显示数值的各个数据位上的移动，以选中各个数据位。</a:t>
            </a:r>
            <a:endParaRPr lang="zh-CN" altLang="en-US" sz="32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75786" name="椭圆形标注 75785"/>
          <p:cNvSpPr/>
          <p:nvPr/>
        </p:nvSpPr>
        <p:spPr>
          <a:xfrm>
            <a:off x="7967663" y="404813"/>
            <a:ext cx="2700337" cy="3671887"/>
          </a:xfrm>
          <a:prstGeom prst="wedgeEllipseCallout">
            <a:avLst>
              <a:gd name="adj1" fmla="val -126602"/>
              <a:gd name="adj2" fmla="val 20991"/>
            </a:avLst>
          </a:prstGeom>
          <a:solidFill>
            <a:schemeClr val="accent1">
              <a:alpha val="27000"/>
            </a:schemeClr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en-US" altLang="zh-CN" sz="24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”</a:t>
            </a: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</a:t>
            </a:r>
            <a:r>
              <a:rPr lang="en-US" altLang="zh-CN" sz="24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和”</a:t>
            </a:r>
            <a:r>
              <a:rPr lang="en-US" altLang="zh-CN" sz="240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</a:t>
            </a:r>
            <a:r>
              <a:rPr lang="en-US" altLang="zh-CN" sz="24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可以实现对被选中数据位的增和减。输出信号可以根据设置实时改变输出频率</a:t>
            </a:r>
            <a:endParaRPr lang="zh-CN" altLang="en-US" sz="24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  <a:sym typeface="Wingdings" panose="05000000000000000000" pitchFamily="2" charset="2"/>
            </a:endParaRPr>
          </a:p>
        </p:txBody>
      </p:sp>
      <p:grpSp>
        <p:nvGrpSpPr>
          <p:cNvPr id="75787" name="组合 75786"/>
          <p:cNvGrpSpPr/>
          <p:nvPr/>
        </p:nvGrpSpPr>
        <p:grpSpPr>
          <a:xfrm>
            <a:off x="2855913" y="1989138"/>
            <a:ext cx="1223962" cy="3600450"/>
            <a:chOff x="839" y="1253"/>
            <a:chExt cx="771" cy="2268"/>
          </a:xfrm>
        </p:grpSpPr>
        <p:sp>
          <p:nvSpPr>
            <p:cNvPr id="75788" name="矩形 75787"/>
            <p:cNvSpPr/>
            <p:nvPr/>
          </p:nvSpPr>
          <p:spPr>
            <a:xfrm>
              <a:off x="884" y="3294"/>
              <a:ext cx="227" cy="22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080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5789" name="矩形 75788"/>
            <p:cNvSpPr/>
            <p:nvPr/>
          </p:nvSpPr>
          <p:spPr>
            <a:xfrm>
              <a:off x="1383" y="3294"/>
              <a:ext cx="227" cy="22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6350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5790" name="矩形 75789"/>
            <p:cNvSpPr/>
            <p:nvPr/>
          </p:nvSpPr>
          <p:spPr>
            <a:xfrm>
              <a:off x="839" y="1253"/>
              <a:ext cx="136" cy="27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cxnSp>
          <p:nvCxnSpPr>
            <p:cNvPr id="75791" name="直接箭头连接符 75790"/>
            <p:cNvCxnSpPr>
              <a:stCxn id="75790" idx="2"/>
              <a:endCxn id="75788" idx="0"/>
            </p:cNvCxnSpPr>
            <p:nvPr/>
          </p:nvCxnSpPr>
          <p:spPr>
            <a:xfrm>
              <a:off x="907" y="1533"/>
              <a:ext cx="91" cy="1745"/>
            </a:xfrm>
            <a:prstGeom prst="straightConnector1">
              <a:avLst/>
            </a:prstGeom>
            <a:ln w="4127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75792" name="直接箭头连接符 75791"/>
            <p:cNvCxnSpPr>
              <a:stCxn id="75789" idx="0"/>
              <a:endCxn id="75790" idx="3"/>
            </p:cNvCxnSpPr>
            <p:nvPr/>
          </p:nvCxnSpPr>
          <p:spPr>
            <a:xfrm flipH="1" flipV="1">
              <a:off x="983" y="1389"/>
              <a:ext cx="514" cy="1885"/>
            </a:xfrm>
            <a:prstGeom prst="straightConnector1">
              <a:avLst/>
            </a:prstGeom>
            <a:ln w="41275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8" name="图片 7680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2" name="标题 76801"/>
          <p:cNvSpPr>
            <a:spLocks noGrp="1"/>
          </p:cNvSpPr>
          <p:nvPr>
            <p:ph type="title"/>
          </p:nvPr>
        </p:nvSpPr>
        <p:spPr>
          <a:xfrm>
            <a:off x="1992313" y="549275"/>
            <a:ext cx="4619625" cy="589280"/>
          </a:xfrm>
          <a:effectLst>
            <a:prstShdw prst="shdw12" dir="16200000">
              <a:schemeClr val="bg2">
                <a:alpha val="100000"/>
              </a:schemeClr>
            </a:prstShdw>
          </a:effectLst>
        </p:spPr>
        <p:txBody>
          <a:bodyPr vert="horz" wrap="square" lIns="91440" tIns="45720" rIns="91440" bIns="4572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宋体" panose="02010600030101010101" pitchFamily="2" charset="-122"/>
                <a:sym typeface="Wingdings 2" pitchFamily="18" charset="2"/>
              </a:rPr>
              <a:t> 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  <a:sym typeface="Wingdings 2" pitchFamily="18" charset="2"/>
              </a:rPr>
              <a:t>设置频率方法</a:t>
            </a:r>
            <a:r>
              <a:rPr lang="en-US" altLang="zh-CN" sz="3600" b="1">
                <a:solidFill>
                  <a:srgbClr val="0000FF"/>
                </a:solidFill>
                <a:latin typeface="宋体" panose="02010600030101010101" pitchFamily="2" charset="-122"/>
                <a:sym typeface="Wingdings 2" pitchFamily="18" charset="2"/>
              </a:rPr>
              <a:t>2</a:t>
            </a:r>
            <a:endParaRPr lang="en-US" altLang="zh-CN" sz="3600" b="1">
              <a:solidFill>
                <a:srgbClr val="0000FF"/>
              </a:solidFill>
              <a:latin typeface="宋体" panose="02010600030101010101" pitchFamily="2" charset="-122"/>
              <a:sym typeface="Webdings" panose="05030102010509060703" pitchFamily="18" charset="2"/>
            </a:endParaRPr>
          </a:p>
        </p:txBody>
      </p:sp>
      <p:pic>
        <p:nvPicPr>
          <p:cNvPr id="76803" name="内容占位符 76802" descr="未标题-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650" y="2276475"/>
            <a:ext cx="7273925" cy="2808288"/>
          </a:xfrm>
        </p:spPr>
      </p:pic>
      <p:sp>
        <p:nvSpPr>
          <p:cNvPr id="76804" name="矩形 76803"/>
          <p:cNvSpPr/>
          <p:nvPr/>
        </p:nvSpPr>
        <p:spPr>
          <a:xfrm>
            <a:off x="6456363" y="2565400"/>
            <a:ext cx="1223962" cy="115093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5" name="矩形标注 76804"/>
          <p:cNvSpPr/>
          <p:nvPr/>
        </p:nvSpPr>
        <p:spPr>
          <a:xfrm>
            <a:off x="2782888" y="1341438"/>
            <a:ext cx="6696075" cy="574675"/>
          </a:xfrm>
          <a:prstGeom prst="wedgeRectCallout">
            <a:avLst>
              <a:gd name="adj1" fmla="val 16144"/>
              <a:gd name="adj2" fmla="val 222375"/>
            </a:avLst>
          </a:prstGeom>
          <a:solidFill>
            <a:schemeClr val="accent1">
              <a:alpha val="20000"/>
            </a:schemeClr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使用数字键盘直接键入所期望的频率值</a:t>
            </a:r>
            <a:endParaRPr lang="zh-CN" altLang="en-US" sz="28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6806" name="椭圆 76805"/>
          <p:cNvSpPr/>
          <p:nvPr/>
        </p:nvSpPr>
        <p:spPr>
          <a:xfrm>
            <a:off x="6743700" y="4076700"/>
            <a:ext cx="576263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6807" name="椭圆形标注 76806"/>
          <p:cNvSpPr/>
          <p:nvPr/>
        </p:nvSpPr>
        <p:spPr>
          <a:xfrm>
            <a:off x="3432175" y="5516563"/>
            <a:ext cx="5111750" cy="1152525"/>
          </a:xfrm>
          <a:prstGeom prst="wedgeEllipseCallout">
            <a:avLst>
              <a:gd name="adj1" fmla="val 17111"/>
              <a:gd name="adj2" fmla="val -143528"/>
            </a:avLst>
          </a:prstGeom>
          <a:solidFill>
            <a:schemeClr val="accent1">
              <a:alpha val="23000"/>
            </a:schemeClr>
          </a:solidFill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设置好频率后，按“</a:t>
            </a:r>
            <a:r>
              <a:rPr lang="en-US" altLang="zh-CN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OK”</a:t>
            </a:r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键生效并返回</a:t>
            </a:r>
            <a:endParaRPr lang="zh-CN" altLang="en-US" sz="28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ldLvl="0" animBg="1"/>
      <p:bldP spid="7680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20" name="图片 86019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矩形 86020"/>
          <p:cNvSpPr/>
          <p:nvPr/>
        </p:nvSpPr>
        <p:spPr>
          <a:xfrm>
            <a:off x="1847850" y="404813"/>
            <a:ext cx="5256213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/>
            <a:r>
              <a:rPr lang="en-US" altLang="zh-CN" b="0" dirty="0"/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 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 2" pitchFamily="18" charset="2"/>
              </a:rPr>
              <a:t>设置输出信号幅值</a:t>
            </a:r>
            <a:endParaRPr lang="zh-CN" altLang="en-US" sz="3600" b="1" dirty="0">
              <a:solidFill>
                <a:schemeClr val="tx1"/>
              </a:solidFill>
              <a:latin typeface="宋体" panose="02010600030101010101" pitchFamily="2" charset="-122"/>
              <a:sym typeface="Wingdings 2" pitchFamily="18" charset="2"/>
            </a:endParaRPr>
          </a:p>
        </p:txBody>
      </p:sp>
      <p:pic>
        <p:nvPicPr>
          <p:cNvPr id="86022" name="图片 86021" descr="未标题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322388"/>
            <a:ext cx="4895850" cy="2106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5" name="矩形标注 86024"/>
          <p:cNvSpPr/>
          <p:nvPr/>
        </p:nvSpPr>
        <p:spPr>
          <a:xfrm>
            <a:off x="2135188" y="4005263"/>
            <a:ext cx="3168650" cy="2016125"/>
          </a:xfrm>
          <a:prstGeom prst="wedgeRectCallout">
            <a:avLst>
              <a:gd name="adj1" fmla="val -14630"/>
              <a:gd name="adj2" fmla="val -103856"/>
            </a:avLst>
          </a:prstGeom>
          <a:solidFill>
            <a:schemeClr val="accent1">
              <a:alpha val="46001"/>
            </a:schemeClr>
          </a:solidFill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按”幅度”功能键进入幅度设置菜单，其他方法与信号频率调节方法相同</a:t>
            </a:r>
            <a:endParaRPr lang="zh-CN" altLang="en-US" sz="28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6048" name="椭圆 86047"/>
          <p:cNvSpPr/>
          <p:nvPr/>
        </p:nvSpPr>
        <p:spPr>
          <a:xfrm>
            <a:off x="3071813" y="2420938"/>
            <a:ext cx="360362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38" name="图片 77837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6" name="标题 77825"/>
          <p:cNvSpPr>
            <a:spLocks noGrp="1"/>
          </p:cNvSpPr>
          <p:nvPr>
            <p:ph type="title"/>
          </p:nvPr>
        </p:nvSpPr>
        <p:spPr>
          <a:xfrm>
            <a:off x="1992313" y="404813"/>
            <a:ext cx="4391025" cy="850900"/>
          </a:xfrm>
        </p:spPr>
        <p:txBody>
          <a:bodyPr anchor="ctr"/>
          <a:p>
            <a:pPr algn="l"/>
            <a:r>
              <a:rPr lang="en-US" altLang="zh-CN" dirty="0"/>
              <a:t> 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 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信号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 2" pitchFamily="18" charset="2"/>
              </a:rPr>
              <a:t>衰减设置</a:t>
            </a:r>
            <a:endParaRPr lang="zh-CN" altLang="en-US" sz="3600" b="1" dirty="0">
              <a:solidFill>
                <a:schemeClr val="tx1"/>
              </a:solidFill>
              <a:latin typeface="宋体" panose="02010600030101010101" pitchFamily="2" charset="-122"/>
              <a:sym typeface="Wingdings 2" pitchFamily="18" charset="2"/>
            </a:endParaRPr>
          </a:p>
        </p:txBody>
      </p:sp>
      <p:pic>
        <p:nvPicPr>
          <p:cNvPr id="77827" name="内容占位符 77826" descr="未标题-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8213" y="1412875"/>
            <a:ext cx="4895850" cy="2106613"/>
          </a:xfrm>
        </p:spPr>
      </p:pic>
      <p:pic>
        <p:nvPicPr>
          <p:cNvPr id="77828" name="内容占位符 77827" descr="未标题-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9400" y="3573463"/>
            <a:ext cx="4038600" cy="1604962"/>
          </a:xfrm>
        </p:spPr>
      </p:pic>
      <p:sp>
        <p:nvSpPr>
          <p:cNvPr id="77829" name="椭圆 77828"/>
          <p:cNvSpPr/>
          <p:nvPr/>
        </p:nvSpPr>
        <p:spPr>
          <a:xfrm>
            <a:off x="3719513" y="2565400"/>
            <a:ext cx="215900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0" name="矩形标注 77829"/>
          <p:cNvSpPr/>
          <p:nvPr/>
        </p:nvSpPr>
        <p:spPr>
          <a:xfrm>
            <a:off x="2135188" y="3716338"/>
            <a:ext cx="4321175" cy="1152525"/>
          </a:xfrm>
          <a:prstGeom prst="wedgeRectCallout">
            <a:avLst>
              <a:gd name="adj1" fmla="val -10250"/>
              <a:gd name="adj2" fmla="val -112810"/>
            </a:avLst>
          </a:prstGeom>
          <a:solidFill>
            <a:schemeClr val="accent1">
              <a:alpha val="46001"/>
            </a:schemeClr>
          </a:solidFill>
          <a:ln w="381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按”衰减”功能键进入衰减设置菜单显示屏显示衰减</a:t>
            </a:r>
            <a:endParaRPr lang="zh-CN" altLang="en-US" sz="28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7831" name="椭圆 77830"/>
          <p:cNvSpPr/>
          <p:nvPr/>
        </p:nvSpPr>
        <p:spPr>
          <a:xfrm>
            <a:off x="3648075" y="1773238"/>
            <a:ext cx="503238" cy="503237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2" name="椭圆 77831"/>
          <p:cNvSpPr/>
          <p:nvPr/>
        </p:nvSpPr>
        <p:spPr>
          <a:xfrm>
            <a:off x="8328025" y="4005263"/>
            <a:ext cx="1296988" cy="576262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7833" name="椭圆形标注 77832"/>
          <p:cNvSpPr/>
          <p:nvPr/>
        </p:nvSpPr>
        <p:spPr>
          <a:xfrm>
            <a:off x="7319963" y="620713"/>
            <a:ext cx="3348037" cy="2232025"/>
          </a:xfrm>
          <a:prstGeom prst="wedgeEllipseCallout">
            <a:avLst>
              <a:gd name="adj1" fmla="val -5190"/>
              <a:gd name="adj2" fmla="val 100500"/>
            </a:avLst>
          </a:prstGeom>
          <a:solidFill>
            <a:schemeClr val="accent1">
              <a:alpha val="0"/>
            </a:schemeClr>
          </a:solidFill>
          <a:ln w="476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衰减设置为</a:t>
            </a:r>
            <a:r>
              <a:rPr lang="en-US" altLang="zh-CN"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10dB</a:t>
            </a:r>
            <a:endParaRPr lang="en-US" altLang="zh-CN" sz="28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即信号衰减</a:t>
            </a:r>
            <a:r>
              <a:rPr lang="en-US" altLang="zh-CN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10dB</a:t>
            </a:r>
            <a:r>
              <a: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后输出</a:t>
            </a:r>
            <a:endParaRPr lang="zh-CN" altLang="en-US" sz="28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77834" name="组合 77833"/>
          <p:cNvGrpSpPr/>
          <p:nvPr/>
        </p:nvGrpSpPr>
        <p:grpSpPr>
          <a:xfrm>
            <a:off x="2711450" y="5013325"/>
            <a:ext cx="6208713" cy="1239838"/>
            <a:chOff x="748" y="3158"/>
            <a:chExt cx="3911" cy="781"/>
          </a:xfrm>
        </p:grpSpPr>
        <p:sp>
          <p:nvSpPr>
            <p:cNvPr id="77835" name="爆炸形 1 77834"/>
            <p:cNvSpPr/>
            <p:nvPr/>
          </p:nvSpPr>
          <p:spPr>
            <a:xfrm>
              <a:off x="748" y="3158"/>
              <a:ext cx="680" cy="726"/>
            </a:xfrm>
            <a:prstGeom prst="irregularSeal1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r>
                <a:rPr lang="zh-CN" altLang="en-US" sz="3600" b="0" dirty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注</a:t>
              </a:r>
              <a:endParaRPr lang="zh-CN" altLang="en-US" sz="36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836" name="文本框 77835"/>
            <p:cNvSpPr txBox="1"/>
            <p:nvPr/>
          </p:nvSpPr>
          <p:spPr>
            <a:xfrm>
              <a:off x="1519" y="3657"/>
              <a:ext cx="3130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/>
              <a:endParaRPr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837" name="文本框 77836"/>
            <p:cNvSpPr txBox="1"/>
            <p:nvPr/>
          </p:nvSpPr>
          <p:spPr>
            <a:xfrm>
              <a:off x="1429" y="3339"/>
              <a:ext cx="3230" cy="600"/>
            </a:xfrm>
            <a:prstGeom prst="rect">
              <a:avLst/>
            </a:prstGeom>
            <a:solidFill>
              <a:srgbClr val="808000"/>
            </a:solidFill>
            <a:ln w="9525">
              <a:noFill/>
            </a:ln>
          </p:spPr>
          <p:txBody>
            <a:bodyPr>
              <a:spAutoFit/>
            </a:bodyPr>
            <a:p>
              <a:pPr algn="l"/>
              <a:r>
                <a:rPr lang="zh-CN" altLang="en-US" sz="2800" dirty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使用</a:t>
              </a:r>
              <a:r>
                <a:rPr lang="zh-CN" altLang="en-US" sz="280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”</a:t>
              </a:r>
              <a:r>
                <a:rPr lang="en-US" altLang="zh-CN" sz="2800" dirty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”</a:t>
              </a:r>
              <a:r>
                <a:rPr lang="zh-CN" altLang="en-US" sz="2800" dirty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和”</a:t>
              </a:r>
              <a:r>
                <a:rPr lang="en-US" altLang="zh-CN" sz="2800" dirty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”</a:t>
              </a:r>
              <a:r>
                <a:rPr lang="zh-CN" altLang="en-US" sz="2800" dirty="0"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  <a:sym typeface="Wingdings" panose="05000000000000000000" pitchFamily="2" charset="2"/>
                </a:rPr>
                <a:t>来改变衰减值，实现信号不同衰减输出</a:t>
              </a:r>
              <a:endParaRPr lang="zh-CN" altLang="en-US" sz="28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ldLvl="0" animBg="1"/>
      <p:bldP spid="7783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1524000" y="152400"/>
            <a:ext cx="2438400" cy="533400"/>
          </a:xfrm>
          <a:solidFill>
            <a:srgbClr val="CCECFF"/>
          </a:solidFill>
        </p:spPr>
        <p:txBody>
          <a:bodyPr lIns="92075" tIns="46038" rIns="92075" bIns="46038" anchor="ctr"/>
          <a:p>
            <a:r>
              <a:rPr lang="zh-CN" altLang="en-US" sz="2400" b="1" dirty="0"/>
              <a:t>交流数字毫伏表</a:t>
            </a:r>
            <a:r>
              <a:rPr lang="en-US" altLang="zh-CN" sz="2400" b="1"/>
              <a:t>:</a:t>
            </a:r>
            <a:endParaRPr lang="en-US" altLang="zh-CN" sz="2400" b="1"/>
          </a:p>
        </p:txBody>
      </p:sp>
      <p:sp>
        <p:nvSpPr>
          <p:cNvPr id="6149" name="矩形 6148"/>
          <p:cNvSpPr/>
          <p:nvPr/>
        </p:nvSpPr>
        <p:spPr>
          <a:xfrm>
            <a:off x="3457575" y="2376488"/>
            <a:ext cx="9144000" cy="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6148" name="对象 6147"/>
          <p:cNvGraphicFramePr/>
          <p:nvPr/>
        </p:nvGraphicFramePr>
        <p:xfrm>
          <a:off x="1981200" y="838200"/>
          <a:ext cx="8001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5657850" imgH="2257425" progId="Paint.Picture">
                  <p:embed/>
                </p:oleObj>
              </mc:Choice>
              <mc:Fallback>
                <p:oleObj name="" r:id="rId1" imgW="5657850" imgH="225742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81200" y="838200"/>
                        <a:ext cx="8001000" cy="26670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圆角矩形标注 6153"/>
          <p:cNvSpPr/>
          <p:nvPr/>
        </p:nvSpPr>
        <p:spPr>
          <a:xfrm>
            <a:off x="7391400" y="3505200"/>
            <a:ext cx="1524000" cy="457200"/>
          </a:xfrm>
          <a:prstGeom prst="wedgeRoundRectCallout">
            <a:avLst>
              <a:gd name="adj1" fmla="val -33644"/>
              <a:gd name="adj2" fmla="val -125694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dirty="0">
                <a:latin typeface="Times New Roman" panose="02020603050405020304" pitchFamily="18" charset="0"/>
              </a:rPr>
              <a:t>选择输入通道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155" name="圆角矩形标注 6154"/>
          <p:cNvSpPr/>
          <p:nvPr/>
        </p:nvSpPr>
        <p:spPr>
          <a:xfrm>
            <a:off x="6934200" y="1981200"/>
            <a:ext cx="1295400" cy="457200"/>
          </a:xfrm>
          <a:prstGeom prst="wedgeRoundRectCallout">
            <a:avLst>
              <a:gd name="adj1" fmla="val -58579"/>
              <a:gd name="adj2" fmla="val 129514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b="1" dirty="0">
                <a:latin typeface="Times New Roman" panose="02020603050405020304" pitchFamily="18" charset="0"/>
              </a:rPr>
              <a:t>显示方式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6156" name="圆角矩形标注 6155"/>
          <p:cNvSpPr/>
          <p:nvPr/>
        </p:nvSpPr>
        <p:spPr>
          <a:xfrm>
            <a:off x="5410200" y="3581400"/>
            <a:ext cx="2057400" cy="381000"/>
          </a:xfrm>
          <a:prstGeom prst="wedgeRoundRectCallout">
            <a:avLst>
              <a:gd name="adj1" fmla="val -27315"/>
              <a:gd name="adj2" fmla="val -175833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b="1" dirty="0">
                <a:latin typeface="Times New Roman" panose="02020603050405020304" pitchFamily="18" charset="0"/>
              </a:rPr>
              <a:t>选择测量方式键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6157" name="圆角矩形标注 6156"/>
          <p:cNvSpPr/>
          <p:nvPr/>
        </p:nvSpPr>
        <p:spPr>
          <a:xfrm>
            <a:off x="2514600" y="1143000"/>
            <a:ext cx="990600" cy="457200"/>
          </a:xfrm>
          <a:prstGeom prst="wedgeRoundRectCallout">
            <a:avLst>
              <a:gd name="adj1" fmla="val 66347"/>
              <a:gd name="adj2" fmla="val 122569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b="1" dirty="0">
                <a:latin typeface="Times New Roman" panose="02020603050405020304" pitchFamily="18" charset="0"/>
              </a:rPr>
              <a:t>指示灯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6165" name="动作按钮: 前进或下一项 6164">
            <a:hlinkClick r:id="" action="ppaction://hlinkshowjump?jump=nextslide"/>
          </p:cNvPr>
          <p:cNvSpPr/>
          <p:nvPr/>
        </p:nvSpPr>
        <p:spPr>
          <a:xfrm>
            <a:off x="9982200" y="6324600"/>
            <a:ext cx="228600" cy="304800"/>
          </a:xfrm>
          <a:prstGeom prst="actionButtonForwardNext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181" name="组合 6180"/>
          <p:cNvGrpSpPr/>
          <p:nvPr/>
        </p:nvGrpSpPr>
        <p:grpSpPr>
          <a:xfrm>
            <a:off x="8382000" y="609600"/>
            <a:ext cx="2286000" cy="2209800"/>
            <a:chOff x="4320" y="480"/>
            <a:chExt cx="1440" cy="1392"/>
          </a:xfrm>
        </p:grpSpPr>
        <p:sp>
          <p:nvSpPr>
            <p:cNvPr id="6167" name="爆炸形 2 6166"/>
            <p:cNvSpPr/>
            <p:nvPr/>
          </p:nvSpPr>
          <p:spPr>
            <a:xfrm>
              <a:off x="4752" y="1248"/>
              <a:ext cx="1008" cy="528"/>
            </a:xfrm>
            <a:prstGeom prst="irregularSeal2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800" b="1" dirty="0">
                  <a:latin typeface="Times New Roman" panose="02020603050405020304" pitchFamily="18" charset="0"/>
                </a:rPr>
                <a:t>被测信号输入通道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68" name="爆炸形 2 6167"/>
            <p:cNvSpPr/>
            <p:nvPr/>
          </p:nvSpPr>
          <p:spPr>
            <a:xfrm>
              <a:off x="4320" y="480"/>
              <a:ext cx="864" cy="624"/>
            </a:xfrm>
            <a:prstGeom prst="irregularSeal2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800" b="1" dirty="0">
                  <a:latin typeface="Times New Roman" panose="02020603050405020304" pitchFamily="18" charset="0"/>
                </a:rPr>
                <a:t>被测信号输入通道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71" name="直接连接符 6170"/>
            <p:cNvSpPr/>
            <p:nvPr/>
          </p:nvSpPr>
          <p:spPr>
            <a:xfrm flipH="1">
              <a:off x="4608" y="1056"/>
              <a:ext cx="48" cy="288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173" name="直接连接符 6172"/>
            <p:cNvSpPr/>
            <p:nvPr/>
          </p:nvSpPr>
          <p:spPr>
            <a:xfrm flipH="1">
              <a:off x="4704" y="1728"/>
              <a:ext cx="240" cy="144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6180" name="组合 6179"/>
          <p:cNvGrpSpPr/>
          <p:nvPr/>
        </p:nvGrpSpPr>
        <p:grpSpPr>
          <a:xfrm>
            <a:off x="3886200" y="3048000"/>
            <a:ext cx="1600200" cy="838200"/>
            <a:chOff x="1680" y="2016"/>
            <a:chExt cx="802" cy="602"/>
          </a:xfrm>
        </p:grpSpPr>
        <p:sp>
          <p:nvSpPr>
            <p:cNvPr id="6161" name="折角形 6160"/>
            <p:cNvSpPr/>
            <p:nvPr/>
          </p:nvSpPr>
          <p:spPr>
            <a:xfrm flipH="1" flipV="1">
              <a:off x="1776" y="2304"/>
              <a:ext cx="706" cy="314"/>
            </a:xfrm>
            <a:prstGeom prst="foldedCorner">
              <a:avLst>
                <a:gd name="adj" fmla="val 32593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800" b="1" dirty="0">
                  <a:latin typeface="Times New Roman" panose="02020603050405020304" pitchFamily="18" charset="0"/>
                </a:rPr>
                <a:t>改变量程键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6176" name="任意多边形 6175"/>
            <p:cNvSpPr/>
            <p:nvPr/>
          </p:nvSpPr>
          <p:spPr>
            <a:xfrm>
              <a:off x="1680" y="2016"/>
              <a:ext cx="655" cy="314"/>
            </a:xfrm>
            <a:custGeom>
              <a:avLst/>
              <a:gdLst/>
              <a:ahLst/>
              <a:cxnLst/>
              <a:pathLst>
                <a:path w="624" h="288">
                  <a:moveTo>
                    <a:pt x="0" y="0"/>
                  </a:moveTo>
                  <a:lnTo>
                    <a:pt x="480" y="0"/>
                  </a:lnTo>
                  <a:lnTo>
                    <a:pt x="624" y="288"/>
                  </a:lnTo>
                </a:path>
              </a:pathLst>
            </a:custGeom>
            <a:solidFill>
              <a:schemeClr val="hlink"/>
            </a:solidFill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182" name="组合 6181"/>
          <p:cNvGrpSpPr/>
          <p:nvPr/>
        </p:nvGrpSpPr>
        <p:grpSpPr>
          <a:xfrm>
            <a:off x="2590800" y="2895600"/>
            <a:ext cx="914400" cy="1143000"/>
            <a:chOff x="672" y="1920"/>
            <a:chExt cx="576" cy="720"/>
          </a:xfrm>
        </p:grpSpPr>
        <p:sp>
          <p:nvSpPr>
            <p:cNvPr id="6170" name="直接连接符 6169"/>
            <p:cNvSpPr/>
            <p:nvPr/>
          </p:nvSpPr>
          <p:spPr>
            <a:xfrm flipV="1">
              <a:off x="1104" y="1920"/>
              <a:ext cx="0" cy="336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6177" name="横卷形 6176"/>
            <p:cNvSpPr/>
            <p:nvPr/>
          </p:nvSpPr>
          <p:spPr>
            <a:xfrm>
              <a:off x="672" y="2256"/>
              <a:ext cx="576" cy="384"/>
            </a:xfrm>
            <a:prstGeom prst="horizontalScroll">
              <a:avLst>
                <a:gd name="adj" fmla="val 8958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800" b="1" dirty="0">
                  <a:latin typeface="Times New Roman" panose="02020603050405020304" pitchFamily="18" charset="0"/>
                </a:rPr>
                <a:t>电源开关</a:t>
              </a:r>
              <a:endParaRPr lang="zh-CN" altLang="en-US" sz="1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89" name="组合 6188"/>
          <p:cNvGrpSpPr/>
          <p:nvPr/>
        </p:nvGrpSpPr>
        <p:grpSpPr>
          <a:xfrm>
            <a:off x="1676400" y="4191000"/>
            <a:ext cx="8839200" cy="2306638"/>
            <a:chOff x="144" y="2784"/>
            <a:chExt cx="5568" cy="1453"/>
          </a:xfrm>
        </p:grpSpPr>
        <p:sp>
          <p:nvSpPr>
            <p:cNvPr id="6184" name="文本框 6183"/>
            <p:cNvSpPr txBox="1"/>
            <p:nvPr/>
          </p:nvSpPr>
          <p:spPr>
            <a:xfrm>
              <a:off x="144" y="2784"/>
              <a:ext cx="5568" cy="14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Times New Roman" panose="02020603050405020304" pitchFamily="18" charset="0"/>
                </a:rPr>
                <a:t>改变量程键：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当测试方式位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MAN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（手动转换量程）时，用于改变量程。按       开关，向小量程方向跳一档，按一下      开关，向大量成方向跳一档。</a:t>
              </a:r>
              <a:endParaRPr lang="zh-CN" altLang="en-US" sz="1600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Times New Roman" panose="02020603050405020304" pitchFamily="18" charset="0"/>
                </a:rPr>
                <a:t>指示灯：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OVER  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当测量方式处于“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MAN”,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显示数字大于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3100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或小于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290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时，该指示灯亮，表示当前量程不合适。</a:t>
              </a:r>
              <a:endParaRPr lang="zh-CN" altLang="en-US" sz="1600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Times New Roman" panose="02020603050405020304" pitchFamily="18" charset="0"/>
                </a:rPr>
                <a:t>               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AUTO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：该等量表示当前处于自动转换量程状态。</a:t>
              </a:r>
              <a:endParaRPr lang="zh-CN" altLang="en-US" sz="1600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Times New Roman" panose="02020603050405020304" pitchFamily="18" charset="0"/>
                </a:rPr>
                <a:t>               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MAN   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该等亮时表示当前处于手动转换状态。</a:t>
              </a:r>
              <a:endParaRPr lang="zh-CN" altLang="en-US" sz="1600" dirty="0"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Times New Roman" panose="02020603050405020304" pitchFamily="18" charset="0"/>
                </a:rPr>
                <a:t>被测信号输入通道：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被测信号输入通道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CH1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或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CH2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，相应指示灯亮。</a:t>
              </a:r>
              <a:r>
                <a:rPr lang="zh-CN" altLang="en-US" sz="1600">
                  <a:latin typeface="Times New Roman" panose="02020603050405020304" pitchFamily="18" charset="0"/>
                </a:rPr>
                <a:t>                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187" name="任意多边形 6186"/>
            <p:cNvSpPr/>
            <p:nvPr/>
          </p:nvSpPr>
          <p:spPr>
            <a:xfrm>
              <a:off x="1248" y="2976"/>
              <a:ext cx="96" cy="144"/>
            </a:xfrm>
            <a:custGeom>
              <a:avLst/>
              <a:gdLst/>
              <a:ahLst/>
              <a:cxnLst/>
              <a:pathLst>
                <a:path w="144" h="240">
                  <a:moveTo>
                    <a:pt x="0" y="0"/>
                  </a:moveTo>
                  <a:lnTo>
                    <a:pt x="0" y="240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88" name="任意多边形 6187"/>
            <p:cNvSpPr/>
            <p:nvPr/>
          </p:nvSpPr>
          <p:spPr>
            <a:xfrm flipH="1">
              <a:off x="4320" y="2832"/>
              <a:ext cx="96" cy="144"/>
            </a:xfrm>
            <a:custGeom>
              <a:avLst/>
              <a:gdLst/>
              <a:ahLst/>
              <a:cxnLst/>
              <a:pathLst>
                <a:path w="144" h="240">
                  <a:moveTo>
                    <a:pt x="0" y="0"/>
                  </a:moveTo>
                  <a:lnTo>
                    <a:pt x="0" y="240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90" name="动作按钮: 后退或前一项 6189">
            <a:hlinkClick r:id="" action="ppaction://hlinkshowjump?jump=previousslide"/>
          </p:cNvPr>
          <p:cNvSpPr/>
          <p:nvPr/>
        </p:nvSpPr>
        <p:spPr>
          <a:xfrm>
            <a:off x="9525000" y="6324600"/>
            <a:ext cx="228600" cy="304800"/>
          </a:xfrm>
          <a:prstGeom prst="actionButtonBackPrevious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/>
      <p:bldP spid="6154" grpId="0" bldLvl="0" animBg="1"/>
      <p:bldP spid="6155" grpId="0" bldLvl="0" animBg="1"/>
      <p:bldP spid="6156" grpId="0" bldLvl="0" animBg="1"/>
      <p:bldP spid="615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xfrm>
            <a:off x="1676400" y="152400"/>
            <a:ext cx="3886200" cy="457200"/>
          </a:xfrm>
          <a:solidFill>
            <a:srgbClr val="CCECFF"/>
          </a:solidFill>
        </p:spPr>
        <p:txBody>
          <a:bodyPr lIns="92075" tIns="46038" rIns="92075" bIns="46038" anchor="ctr"/>
          <a:p>
            <a:pPr algn="l"/>
            <a:r>
              <a:rPr lang="en-US" altLang="zh-CN" sz="2000" b="1" dirty="0">
                <a:latin typeface="宋体" panose="02010600030101010101" pitchFamily="2" charset="-122"/>
              </a:rPr>
              <a:t>DF1931</a:t>
            </a:r>
            <a:r>
              <a:rPr lang="zh-CN" altLang="en-US" sz="2000" b="1" dirty="0">
                <a:latin typeface="宋体" panose="02010600030101010101" pitchFamily="2" charset="-122"/>
              </a:rPr>
              <a:t>交流数字毫伏表基本性能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xfrm>
            <a:off x="1905000" y="914400"/>
            <a:ext cx="8458200" cy="5638800"/>
          </a:xfrm>
        </p:spPr>
        <p:txBody>
          <a:bodyPr/>
          <a:p>
            <a:pPr>
              <a:buNone/>
            </a:pPr>
            <a:r>
              <a:rPr lang="en-US" altLang="zh-CN" sz="1800" dirty="0">
                <a:latin typeface="宋体" panose="02010600030101010101" pitchFamily="2" charset="-122"/>
              </a:rPr>
              <a:t>DF1931</a:t>
            </a:r>
            <a:r>
              <a:rPr lang="zh-CN" altLang="en-US" sz="1800" dirty="0">
                <a:latin typeface="宋体" panose="02010600030101010101" pitchFamily="2" charset="-122"/>
              </a:rPr>
              <a:t>交流数字毫伏表是用于测量频率</a:t>
            </a:r>
            <a:r>
              <a:rPr lang="en-US" altLang="zh-CN" sz="1800" dirty="0">
                <a:latin typeface="宋体" panose="02010600030101010101" pitchFamily="2" charset="-122"/>
              </a:rPr>
              <a:t>5HZ~2MHZ</a:t>
            </a:r>
            <a:r>
              <a:rPr lang="zh-CN" altLang="en-US" sz="1800" dirty="0">
                <a:latin typeface="宋体" panose="02010600030101010101" pitchFamily="2" charset="-122"/>
              </a:rPr>
              <a:t>，电压</a:t>
            </a:r>
            <a:r>
              <a:rPr lang="en-US" altLang="zh-CN" sz="1800" dirty="0">
                <a:latin typeface="宋体" panose="02010600030101010101" pitchFamily="2" charset="-122"/>
              </a:rPr>
              <a:t>100UV –300V</a:t>
            </a:r>
            <a:r>
              <a:rPr lang="zh-CN" altLang="en-US" sz="1800" dirty="0">
                <a:latin typeface="宋体" panose="02010600030101010101" pitchFamily="2" charset="-122"/>
              </a:rPr>
              <a:t>的正弦波有效值电压。该仪器采用为数字显示，精度高，频率影响误差小，输入阻抗高，有电压、</a:t>
            </a:r>
            <a:r>
              <a:rPr lang="en-US" altLang="zh-CN" sz="1800" err="1">
                <a:latin typeface="宋体" panose="02010600030101010101" pitchFamily="2" charset="-122"/>
              </a:rPr>
              <a:t>dB</a:t>
            </a:r>
            <a:r>
              <a:rPr lang="zh-CN" altLang="en-US" sz="1800" err="1">
                <a:latin typeface="宋体" panose="02010600030101010101" pitchFamily="2" charset="-122"/>
              </a:rPr>
              <a:t>、</a:t>
            </a:r>
            <a:r>
              <a:rPr lang="en-US" altLang="zh-CN" sz="1800" err="1">
                <a:latin typeface="宋体" panose="02010600030101010101" pitchFamily="2" charset="-122"/>
              </a:rPr>
              <a:t>dBm</a:t>
            </a:r>
            <a:r>
              <a:rPr lang="zh-CN" altLang="en-US" sz="1800" dirty="0">
                <a:latin typeface="宋体" panose="02010600030101010101" pitchFamily="2" charset="-122"/>
              </a:rPr>
              <a:t>三种显示方式，显示清晰直观。可自动转换量程，使用方便。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1800" dirty="0">
                <a:latin typeface="宋体" panose="02010600030101010101" pitchFamily="2" charset="-122"/>
              </a:rPr>
              <a:t>一、主要技术指标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1800" dirty="0">
                <a:latin typeface="宋体" panose="02010600030101010101" pitchFamily="2" charset="-122"/>
              </a:rPr>
              <a:t>   </a:t>
            </a:r>
            <a:r>
              <a:rPr lang="en-US" altLang="zh-CN" sz="1800" dirty="0">
                <a:latin typeface="宋体" panose="02010600030101010101" pitchFamily="2" charset="-122"/>
              </a:rPr>
              <a:t>1.</a:t>
            </a:r>
            <a:r>
              <a:rPr lang="zh-CN" altLang="en-US" sz="1800" dirty="0">
                <a:latin typeface="宋体" panose="02010600030101010101" pitchFamily="2" charset="-122"/>
              </a:rPr>
              <a:t>交流电压测量范围</a:t>
            </a:r>
            <a:r>
              <a:rPr lang="en-US" altLang="zh-CN" sz="1800">
                <a:latin typeface="宋体" panose="02010600030101010101" pitchFamily="2" charset="-122"/>
              </a:rPr>
              <a:t>;30uv – 300v</a:t>
            </a:r>
            <a:endParaRPr lang="en-US" altLang="zh-CN" sz="180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1800" dirty="0">
                <a:latin typeface="宋体" panose="02010600030101010101" pitchFamily="2" charset="-122"/>
              </a:rPr>
              <a:t>   2.dB</a:t>
            </a:r>
            <a:r>
              <a:rPr lang="zh-CN" altLang="en-US" sz="1800" dirty="0">
                <a:latin typeface="宋体" panose="02010600030101010101" pitchFamily="2" charset="-122"/>
              </a:rPr>
              <a:t>测量范围：</a:t>
            </a:r>
            <a:r>
              <a:rPr lang="en-US" altLang="zh-CN" sz="1800">
                <a:latin typeface="宋体" panose="02010600030101010101" pitchFamily="2" charset="-122"/>
              </a:rPr>
              <a:t>-79dB - +50dB  (0dB=1V)</a:t>
            </a:r>
            <a:endParaRPr lang="en-US" altLang="zh-CN" sz="180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1800" dirty="0">
                <a:latin typeface="宋体" panose="02010600030101010101" pitchFamily="2" charset="-122"/>
              </a:rPr>
              <a:t>   3.dBm</a:t>
            </a:r>
            <a:r>
              <a:rPr lang="zh-CN" altLang="en-US" sz="1800" dirty="0">
                <a:latin typeface="宋体" panose="02010600030101010101" pitchFamily="2" charset="-122"/>
              </a:rPr>
              <a:t>测量范围：</a:t>
            </a:r>
            <a:r>
              <a:rPr lang="en-US" altLang="zh-CN" sz="1800">
                <a:latin typeface="宋体" panose="02010600030101010101" pitchFamily="2" charset="-122"/>
              </a:rPr>
              <a:t>-77dB - +52dB</a:t>
            </a:r>
            <a:r>
              <a:rPr lang="zh-CN" altLang="en-US" sz="1800">
                <a:latin typeface="宋体" panose="02010600030101010101" pitchFamily="2" charset="-122"/>
              </a:rPr>
              <a:t>（ </a:t>
            </a:r>
            <a:r>
              <a:rPr lang="en-US" altLang="zh-CN" sz="1800">
                <a:latin typeface="宋体" panose="02010600030101010101" pitchFamily="2" charset="-122"/>
              </a:rPr>
              <a:t>0dBm=1mv600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1800">
                <a:latin typeface="宋体" panose="02010600030101010101" pitchFamily="2" charset="-122"/>
              </a:rPr>
              <a:t> )</a:t>
            </a:r>
            <a:endParaRPr lang="en-US" altLang="zh-CN" sz="180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1800" dirty="0">
                <a:latin typeface="宋体" panose="02010600030101010101" pitchFamily="2" charset="-122"/>
              </a:rPr>
              <a:t>   4.</a:t>
            </a:r>
            <a:r>
              <a:rPr lang="zh-CN" altLang="en-US" sz="1800" dirty="0">
                <a:latin typeface="宋体" panose="02010600030101010101" pitchFamily="2" charset="-122"/>
              </a:rPr>
              <a:t>量程</a:t>
            </a:r>
            <a:r>
              <a:rPr lang="en-US" altLang="zh-CN" sz="1800">
                <a:latin typeface="宋体" panose="02010600030101010101" pitchFamily="2" charset="-122"/>
              </a:rPr>
              <a:t>;3mV</a:t>
            </a:r>
            <a:r>
              <a:rPr lang="zh-CN" altLang="en-US" sz="1800">
                <a:latin typeface="宋体" panose="02010600030101010101" pitchFamily="2" charset="-122"/>
              </a:rPr>
              <a:t>、</a:t>
            </a:r>
            <a:r>
              <a:rPr lang="en-US" altLang="zh-CN" sz="1800">
                <a:latin typeface="宋体" panose="02010600030101010101" pitchFamily="2" charset="-122"/>
              </a:rPr>
              <a:t>30mV</a:t>
            </a:r>
            <a:r>
              <a:rPr lang="zh-CN" altLang="en-US" sz="1800">
                <a:latin typeface="宋体" panose="02010600030101010101" pitchFamily="2" charset="-122"/>
              </a:rPr>
              <a:t>、</a:t>
            </a:r>
            <a:r>
              <a:rPr lang="en-US" altLang="zh-CN" sz="1800">
                <a:latin typeface="宋体" panose="02010600030101010101" pitchFamily="2" charset="-122"/>
              </a:rPr>
              <a:t>300mV</a:t>
            </a:r>
            <a:r>
              <a:rPr lang="zh-CN" altLang="en-US" sz="1800">
                <a:latin typeface="宋体" panose="02010600030101010101" pitchFamily="2" charset="-122"/>
              </a:rPr>
              <a:t>、</a:t>
            </a:r>
            <a:r>
              <a:rPr lang="en-US" altLang="zh-CN" sz="1800">
                <a:latin typeface="宋体" panose="02010600030101010101" pitchFamily="2" charset="-122"/>
              </a:rPr>
              <a:t>3V</a:t>
            </a:r>
            <a:r>
              <a:rPr lang="zh-CN" altLang="en-US" sz="1800">
                <a:latin typeface="宋体" panose="02010600030101010101" pitchFamily="2" charset="-122"/>
              </a:rPr>
              <a:t>、</a:t>
            </a:r>
            <a:r>
              <a:rPr lang="en-US" altLang="zh-CN" sz="1800">
                <a:latin typeface="宋体" panose="02010600030101010101" pitchFamily="2" charset="-122"/>
              </a:rPr>
              <a:t>30V</a:t>
            </a:r>
            <a:r>
              <a:rPr lang="zh-CN" altLang="en-US" sz="1800">
                <a:latin typeface="宋体" panose="02010600030101010101" pitchFamily="2" charset="-122"/>
              </a:rPr>
              <a:t>、</a:t>
            </a:r>
            <a:r>
              <a:rPr lang="en-US" altLang="zh-CN" sz="1800">
                <a:latin typeface="宋体" panose="02010600030101010101" pitchFamily="2" charset="-122"/>
              </a:rPr>
              <a:t>300V</a:t>
            </a:r>
            <a:endParaRPr lang="en-US" altLang="zh-CN" sz="180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1800" dirty="0">
                <a:latin typeface="宋体" panose="02010600030101010101" pitchFamily="2" charset="-122"/>
              </a:rPr>
              <a:t>   5.</a:t>
            </a:r>
            <a:r>
              <a:rPr lang="zh-CN" altLang="en-US" sz="1800" dirty="0">
                <a:latin typeface="宋体" panose="02010600030101010101" pitchFamily="2" charset="-122"/>
              </a:rPr>
              <a:t>频率范围：</a:t>
            </a:r>
            <a:r>
              <a:rPr lang="en-US" altLang="zh-CN" sz="1800">
                <a:latin typeface="宋体" panose="02010600030101010101" pitchFamily="2" charset="-122"/>
              </a:rPr>
              <a:t>5HZ~2MHZ</a:t>
            </a:r>
            <a:endParaRPr lang="en-US" altLang="zh-CN" sz="1800">
              <a:latin typeface="宋体" panose="02010600030101010101" pitchFamily="2" charset="-122"/>
            </a:endParaRPr>
          </a:p>
        </p:txBody>
      </p:sp>
      <p:sp>
        <p:nvSpPr>
          <p:cNvPr id="7172" name="动作按钮: 前进或下一项 7171">
            <a:hlinkClick r:id="" action="ppaction://hlinkshowjump?jump=nextslide"/>
          </p:cNvPr>
          <p:cNvSpPr/>
          <p:nvPr/>
        </p:nvSpPr>
        <p:spPr>
          <a:xfrm>
            <a:off x="9753600" y="6172200"/>
            <a:ext cx="228600" cy="228600"/>
          </a:xfrm>
          <a:prstGeom prst="actionButtonForwardNext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3" name="动作按钮: 后退或前一项 7172">
            <a:hlinkClick r:id="" action="ppaction://hlinkshowjump?jump=previousslide"/>
          </p:cNvPr>
          <p:cNvSpPr/>
          <p:nvPr/>
        </p:nvSpPr>
        <p:spPr>
          <a:xfrm>
            <a:off x="9220200" y="6172200"/>
            <a:ext cx="228600" cy="228600"/>
          </a:xfrm>
          <a:prstGeom prst="actionButtonBackPrevious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组合 15361"/>
          <p:cNvGrpSpPr/>
          <p:nvPr/>
        </p:nvGrpSpPr>
        <p:grpSpPr>
          <a:xfrm>
            <a:off x="1752600" y="1600200"/>
            <a:ext cx="8001000" cy="3505200"/>
            <a:chOff x="144" y="2112"/>
            <a:chExt cx="5040" cy="2064"/>
          </a:xfrm>
        </p:grpSpPr>
        <p:graphicFrame>
          <p:nvGraphicFramePr>
            <p:cNvPr id="15363" name="对象 15362"/>
            <p:cNvGraphicFramePr/>
            <p:nvPr/>
          </p:nvGraphicFramePr>
          <p:xfrm>
            <a:off x="768" y="2304"/>
            <a:ext cx="4128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5229225" imgH="2571750" progId="Paint.Picture">
                    <p:embed/>
                  </p:oleObj>
                </mc:Choice>
                <mc:Fallback>
                  <p:oleObj name="" r:id="rId1" imgW="5229225" imgH="2571750" progId="Paint.Pictur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68" y="2304"/>
                          <a:ext cx="4128" cy="18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4" name="圆角矩形标注 15363"/>
            <p:cNvSpPr/>
            <p:nvPr/>
          </p:nvSpPr>
          <p:spPr>
            <a:xfrm>
              <a:off x="144" y="2640"/>
              <a:ext cx="816" cy="288"/>
            </a:xfrm>
            <a:prstGeom prst="wedgeRoundRectCallout">
              <a:avLst>
                <a:gd name="adj1" fmla="val 69241"/>
                <a:gd name="adj2" fmla="val 145486"/>
                <a:gd name="adj3" fmla="val 1666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en-US" altLang="zh-CN" sz="1600" dirty="0">
                  <a:latin typeface="Times New Roman" panose="02020603050405020304" pitchFamily="18" charset="0"/>
                </a:rPr>
                <a:t>CRT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显示屏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5365" name="圆角矩形标注 15364"/>
            <p:cNvSpPr/>
            <p:nvPr/>
          </p:nvSpPr>
          <p:spPr>
            <a:xfrm>
              <a:off x="4944" y="3312"/>
              <a:ext cx="240" cy="768"/>
            </a:xfrm>
            <a:prstGeom prst="wedgeRoundRectCallout">
              <a:avLst>
                <a:gd name="adj1" fmla="val -265833"/>
                <a:gd name="adj2" fmla="val 20574"/>
                <a:gd name="adj3" fmla="val 1666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垂直偏向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5366" name="圆角矩形标注 15365"/>
            <p:cNvSpPr/>
            <p:nvPr/>
          </p:nvSpPr>
          <p:spPr>
            <a:xfrm>
              <a:off x="3312" y="2112"/>
              <a:ext cx="768" cy="240"/>
            </a:xfrm>
            <a:prstGeom prst="wedgeRoundRectCallout">
              <a:avLst>
                <a:gd name="adj1" fmla="val -32421"/>
                <a:gd name="adj2" fmla="val 190000"/>
                <a:gd name="adj3" fmla="val 1666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水平 偏向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5367" name="圆角矩形标注 15366"/>
            <p:cNvSpPr/>
            <p:nvPr/>
          </p:nvSpPr>
          <p:spPr>
            <a:xfrm>
              <a:off x="4464" y="2112"/>
              <a:ext cx="720" cy="240"/>
            </a:xfrm>
            <a:prstGeom prst="wedgeRoundRectCallout">
              <a:avLst>
                <a:gd name="adj1" fmla="val -48056"/>
                <a:gd name="adj2" fmla="val 181667"/>
                <a:gd name="adj3" fmla="val 1666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触    发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5368" name="矩形 15367"/>
          <p:cNvSpPr/>
          <p:nvPr/>
        </p:nvSpPr>
        <p:spPr>
          <a:xfrm>
            <a:off x="2057400" y="457200"/>
            <a:ext cx="171450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 dirty="0">
                <a:latin typeface="Times New Roman" panose="02020603050405020304" pitchFamily="18" charset="0"/>
              </a:rPr>
              <a:t>双轨迹示波器</a:t>
            </a:r>
            <a:endParaRPr lang="en-US" altLang="zh-CN" sz="1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6" name="对象 3075"/>
          <p:cNvGraphicFramePr/>
          <p:nvPr/>
        </p:nvGraphicFramePr>
        <p:xfrm>
          <a:off x="1692275" y="0"/>
          <a:ext cx="5470525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800475" imgH="3314700" progId="Paint.Picture">
                  <p:embed/>
                </p:oleObj>
              </mc:Choice>
              <mc:Fallback>
                <p:oleObj name="" r:id="rId1" imgW="3800475" imgH="33147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2275" y="0"/>
                        <a:ext cx="5470525" cy="437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直接连接符 3078"/>
          <p:cNvSpPr/>
          <p:nvPr/>
        </p:nvSpPr>
        <p:spPr>
          <a:xfrm flipH="1">
            <a:off x="2112963" y="4119563"/>
            <a:ext cx="0" cy="3365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80" name="圆角矩形标注 3079"/>
          <p:cNvSpPr/>
          <p:nvPr/>
        </p:nvSpPr>
        <p:spPr>
          <a:xfrm>
            <a:off x="5311775" y="4456113"/>
            <a:ext cx="1262063" cy="420687"/>
          </a:xfrm>
          <a:prstGeom prst="wedgeRoundRectCallout">
            <a:avLst>
              <a:gd name="adj1" fmla="val 0"/>
              <a:gd name="adj2" fmla="val -155417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b="1" dirty="0">
                <a:latin typeface="Times New Roman" panose="02020603050405020304" pitchFamily="18" charset="0"/>
              </a:rPr>
              <a:t>电源开关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082" name="圆角矩形标注 3081"/>
          <p:cNvSpPr/>
          <p:nvPr/>
        </p:nvSpPr>
        <p:spPr>
          <a:xfrm>
            <a:off x="5648325" y="336550"/>
            <a:ext cx="1514475" cy="588963"/>
          </a:xfrm>
          <a:prstGeom prst="wedgeRoundRectCallout">
            <a:avLst>
              <a:gd name="adj1" fmla="val -75000"/>
              <a:gd name="adj2" fmla="val 105954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b="1" dirty="0">
                <a:latin typeface="Times New Roman" panose="02020603050405020304" pitchFamily="18" charset="0"/>
              </a:rPr>
              <a:t>滤光镜片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083" name="圆角矩形标注 3082"/>
          <p:cNvSpPr/>
          <p:nvPr/>
        </p:nvSpPr>
        <p:spPr>
          <a:xfrm>
            <a:off x="2533650" y="4456113"/>
            <a:ext cx="1009650" cy="420687"/>
          </a:xfrm>
          <a:prstGeom prst="wedgeRoundRectCallout">
            <a:avLst>
              <a:gd name="adj1" fmla="val -39583"/>
              <a:gd name="adj2" fmla="val -114167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b="1" dirty="0">
                <a:latin typeface="Times New Roman" panose="02020603050405020304" pitchFamily="18" charset="0"/>
              </a:rPr>
              <a:t>亮度钮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084" name="圆角矩形标注 3083"/>
          <p:cNvSpPr/>
          <p:nvPr/>
        </p:nvSpPr>
        <p:spPr>
          <a:xfrm>
            <a:off x="3627438" y="4456113"/>
            <a:ext cx="1263650" cy="420687"/>
          </a:xfrm>
          <a:prstGeom prst="wedgeRoundRectCallout">
            <a:avLst>
              <a:gd name="adj1" fmla="val -50833"/>
              <a:gd name="adj2" fmla="val -124167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b="1" dirty="0">
                <a:latin typeface="Times New Roman" panose="02020603050405020304" pitchFamily="18" charset="0"/>
              </a:rPr>
              <a:t>调聚焦钮</a:t>
            </a:r>
            <a:endParaRPr lang="zh-CN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085" name="圆角矩形 3084"/>
          <p:cNvSpPr/>
          <p:nvPr/>
        </p:nvSpPr>
        <p:spPr>
          <a:xfrm>
            <a:off x="1524000" y="4456113"/>
            <a:ext cx="841375" cy="4206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1800" b="1" dirty="0">
                <a:latin typeface="Times New Roman" panose="02020603050405020304" pitchFamily="18" charset="0"/>
              </a:rPr>
              <a:t> </a:t>
            </a:r>
            <a:r>
              <a:rPr lang="zh-CN" altLang="en-US" sz="1800" b="1" dirty="0">
                <a:latin typeface="Times New Roman" panose="02020603050405020304" pitchFamily="18" charset="0"/>
              </a:rPr>
              <a:t>校正钮</a:t>
            </a:r>
            <a:endParaRPr lang="zh-CN" altLang="en-US" sz="1800" b="1" dirty="0">
              <a:latin typeface="Times New Roman" panose="02020603050405020304" pitchFamily="18" charset="0"/>
            </a:endParaRPr>
          </a:p>
        </p:txBody>
      </p:sp>
      <p:sp>
        <p:nvSpPr>
          <p:cNvPr id="3087" name="文本框 3086"/>
          <p:cNvSpPr txBox="1"/>
          <p:nvPr/>
        </p:nvSpPr>
        <p:spPr>
          <a:xfrm>
            <a:off x="1524000" y="5029200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校正钮：</a:t>
            </a:r>
            <a:r>
              <a:rPr lang="zh-CN" altLang="en-US" sz="1800" dirty="0">
                <a:latin typeface="Times New Roman" panose="02020603050405020304" pitchFamily="18" charset="0"/>
              </a:rPr>
              <a:t>用校正测试棒在此端子可以输出一个</a:t>
            </a:r>
            <a:r>
              <a:rPr lang="en-US" altLang="zh-CN" sz="1800" dirty="0">
                <a:latin typeface="Times New Roman" panose="02020603050405020304" pitchFamily="18" charset="0"/>
              </a:rPr>
              <a:t>2VP-P,1KHZ</a:t>
            </a:r>
            <a:r>
              <a:rPr lang="zh-CN" altLang="en-US" sz="1800" dirty="0">
                <a:latin typeface="Times New Roman" panose="02020603050405020304" pitchFamily="18" charset="0"/>
              </a:rPr>
              <a:t>的方波，用以校正以其是否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能正常工作。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电源开关：</a:t>
            </a:r>
            <a:r>
              <a:rPr lang="zh-CN" altLang="en-US" sz="1800" dirty="0">
                <a:latin typeface="Times New Roman" panose="02020603050405020304" pitchFamily="18" charset="0"/>
              </a:rPr>
              <a:t>电源主开关，按下电源接通，指示灯亮；凸起电源断开，指示灯灭。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3088" name="文本框 3087"/>
          <p:cNvSpPr txBox="1"/>
          <p:nvPr/>
        </p:nvSpPr>
        <p:spPr>
          <a:xfrm>
            <a:off x="7162800" y="152400"/>
            <a:ext cx="3505200" cy="1614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亮度钮：</a:t>
            </a:r>
            <a:r>
              <a:rPr lang="zh-CN" altLang="en-US" sz="1800" dirty="0">
                <a:latin typeface="Times New Roman" panose="02020603050405020304" pitchFamily="18" charset="0"/>
              </a:rPr>
              <a:t>控制轨迹和光点的亮度。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滤光镜片：</a:t>
            </a:r>
            <a:r>
              <a:rPr lang="zh-CN" altLang="en-US" sz="1800" dirty="0">
                <a:latin typeface="Times New Roman" panose="02020603050405020304" pitchFamily="18" charset="0"/>
              </a:rPr>
              <a:t>可以使波形易于观察。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调焦距钮：</a:t>
            </a:r>
            <a:r>
              <a:rPr lang="zh-CN" altLang="en-US" sz="1800" dirty="0">
                <a:latin typeface="Times New Roman" panose="02020603050405020304" pitchFamily="18" charset="0"/>
              </a:rPr>
              <a:t>使水平轨迹与刻度线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成平行的调整钮。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092" name="动作按钮: 前进或下一项 3091">
            <a:hlinkClick r:id="" action="ppaction://hlinkshowjump?jump=nextslide"/>
          </p:cNvPr>
          <p:cNvSpPr/>
          <p:nvPr/>
        </p:nvSpPr>
        <p:spPr>
          <a:xfrm>
            <a:off x="10134600" y="6019800"/>
            <a:ext cx="304800" cy="304800"/>
          </a:xfrm>
          <a:prstGeom prst="actionButtonForwardNext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93" name="动作按钮: 后退或前一项 3092">
            <a:hlinkClick r:id="" action="ppaction://hlinkshowjump?jump=previousslide"/>
          </p:cNvPr>
          <p:cNvSpPr/>
          <p:nvPr/>
        </p:nvSpPr>
        <p:spPr>
          <a:xfrm>
            <a:off x="9677400" y="6019800"/>
            <a:ext cx="304800" cy="304800"/>
          </a:xfrm>
          <a:prstGeom prst="actionButtonBackPrevious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ldLvl="0" animBg="1"/>
      <p:bldP spid="3082" grpId="0" bldLvl="0" animBg="1"/>
      <p:bldP spid="3083" grpId="0" bldLvl="0" animBg="1"/>
      <p:bldP spid="3084" grpId="0" bldLvl="0" animBg="1"/>
      <p:bldP spid="3085" grpId="0" bldLvl="0" animBg="1"/>
      <p:bldP spid="3087" grpId="0"/>
      <p:bldP spid="30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1447800" cy="381000"/>
          </a:xfrm>
        </p:spPr>
        <p:txBody>
          <a:bodyPr lIns="92075" tIns="46038" rIns="92075" bIns="46038" anchor="ctr">
            <a:normAutofit fontScale="90000"/>
          </a:bodyPr>
          <a:p>
            <a:pPr algn="l"/>
            <a:r>
              <a:rPr lang="zh-CN" altLang="en-US" sz="2400" b="1" dirty="0"/>
              <a:t>垂直方向：</a:t>
            </a:r>
            <a:endParaRPr lang="zh-CN" altLang="en-US" sz="2400" b="1"/>
          </a:p>
        </p:txBody>
      </p:sp>
      <p:sp>
        <p:nvSpPr>
          <p:cNvPr id="4101" name="矩形 4100"/>
          <p:cNvSpPr/>
          <p:nvPr/>
        </p:nvSpPr>
        <p:spPr>
          <a:xfrm>
            <a:off x="3462338" y="22812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4100" name="对象 4099"/>
          <p:cNvGraphicFramePr/>
          <p:nvPr/>
        </p:nvGraphicFramePr>
        <p:xfrm>
          <a:off x="2819400" y="914400"/>
          <a:ext cx="7010400" cy="305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5743575" imgH="2495550" progId="Paint.Picture">
                  <p:embed/>
                </p:oleObj>
              </mc:Choice>
              <mc:Fallback>
                <p:oleObj name="" r:id="rId1" imgW="5743575" imgH="24955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19400" y="914400"/>
                        <a:ext cx="7010400" cy="3055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线形标注 2 4103"/>
          <p:cNvSpPr/>
          <p:nvPr/>
        </p:nvSpPr>
        <p:spPr>
          <a:xfrm>
            <a:off x="7010400" y="4114800"/>
            <a:ext cx="838200" cy="457200"/>
          </a:xfrm>
          <a:prstGeom prst="borderCallout2">
            <a:avLst>
              <a:gd name="adj1" fmla="val 25000"/>
              <a:gd name="adj2" fmla="val -9093"/>
              <a:gd name="adj3" fmla="val 25000"/>
              <a:gd name="adj4" fmla="val -15532"/>
              <a:gd name="adj5" fmla="val -106597"/>
              <a:gd name="adj6" fmla="val -21968"/>
            </a:avLst>
          </a:prstGeom>
          <a:solidFill>
            <a:srgbClr val="99CC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dirty="0">
                <a:latin typeface="Times New Roman" panose="02020603050405020304" pitchFamily="18" charset="0"/>
              </a:rPr>
              <a:t>接地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4105" name="线形标注 2 4104"/>
          <p:cNvSpPr/>
          <p:nvPr/>
        </p:nvSpPr>
        <p:spPr>
          <a:xfrm>
            <a:off x="8458200" y="4038600"/>
            <a:ext cx="1447800" cy="457200"/>
          </a:xfrm>
          <a:prstGeom prst="borderCallout2">
            <a:avLst>
              <a:gd name="adj1" fmla="val 25000"/>
              <a:gd name="adj2" fmla="val -5264"/>
              <a:gd name="adj3" fmla="val 25000"/>
              <a:gd name="adj4" fmla="val -46162"/>
              <a:gd name="adj5" fmla="val -282292"/>
              <a:gd name="adj6" fmla="val -88815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dirty="0">
                <a:latin typeface="Times New Roman" panose="02020603050405020304" pitchFamily="18" charset="0"/>
              </a:rPr>
              <a:t>信号反向钮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4125" name="组合 4124"/>
          <p:cNvGrpSpPr/>
          <p:nvPr/>
        </p:nvGrpSpPr>
        <p:grpSpPr>
          <a:xfrm>
            <a:off x="3657600" y="1905000"/>
            <a:ext cx="4648200" cy="2590800"/>
            <a:chOff x="1344" y="1200"/>
            <a:chExt cx="2928" cy="1632"/>
          </a:xfrm>
        </p:grpSpPr>
        <p:sp>
          <p:nvSpPr>
            <p:cNvPr id="4107" name="任意多边形 4106"/>
            <p:cNvSpPr/>
            <p:nvPr/>
          </p:nvSpPr>
          <p:spPr>
            <a:xfrm>
              <a:off x="1776" y="1200"/>
              <a:ext cx="2496" cy="1344"/>
            </a:xfrm>
            <a:custGeom>
              <a:avLst/>
              <a:gdLst/>
              <a:ahLst/>
              <a:cxnLst/>
              <a:pathLst>
                <a:path w="2352" h="1344">
                  <a:moveTo>
                    <a:pt x="2352" y="0"/>
                  </a:moveTo>
                  <a:lnTo>
                    <a:pt x="1584" y="624"/>
                  </a:lnTo>
                  <a:lnTo>
                    <a:pt x="192" y="960"/>
                  </a:lnTo>
                  <a:lnTo>
                    <a:pt x="0" y="1344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圆角矩形 4107"/>
            <p:cNvSpPr/>
            <p:nvPr/>
          </p:nvSpPr>
          <p:spPr>
            <a:xfrm>
              <a:off x="1344" y="2544"/>
              <a:ext cx="624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800" dirty="0">
                  <a:latin typeface="Times New Roman" panose="02020603050405020304" pitchFamily="18" charset="0"/>
                </a:rPr>
                <a:t>衰减按钮</a:t>
              </a:r>
              <a:endParaRPr lang="zh-CN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4109" name="直接连接符 4108"/>
            <p:cNvSpPr/>
            <p:nvPr/>
          </p:nvSpPr>
          <p:spPr>
            <a:xfrm flipH="1" flipV="1">
              <a:off x="1536" y="1344"/>
              <a:ext cx="0" cy="1200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4114" name="任意多边形 4113"/>
          <p:cNvSpPr/>
          <p:nvPr/>
        </p:nvSpPr>
        <p:spPr>
          <a:xfrm>
            <a:off x="5715000" y="2971800"/>
            <a:ext cx="1981200" cy="1066800"/>
          </a:xfrm>
          <a:custGeom>
            <a:avLst/>
            <a:gdLst/>
            <a:ahLst/>
            <a:cxnLst/>
            <a:pathLst>
              <a:path w="960" h="768">
                <a:moveTo>
                  <a:pt x="960" y="0"/>
                </a:moveTo>
                <a:lnTo>
                  <a:pt x="768" y="528"/>
                </a:lnTo>
                <a:lnTo>
                  <a:pt x="0" y="768"/>
                </a:lnTo>
              </a:path>
            </a:pathLst>
          </a:custGeom>
          <a:noFill/>
          <a:ln w="28575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15" name="圆角矩形标注 4114"/>
          <p:cNvSpPr/>
          <p:nvPr/>
        </p:nvSpPr>
        <p:spPr>
          <a:xfrm>
            <a:off x="3505200" y="381000"/>
            <a:ext cx="1219200" cy="457200"/>
          </a:xfrm>
          <a:prstGeom prst="wedgeRoundRectCallout">
            <a:avLst>
              <a:gd name="adj1" fmla="val -56250"/>
              <a:gd name="adj2" fmla="val 228472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dirty="0">
                <a:latin typeface="Times New Roman" panose="02020603050405020304" pitchFamily="18" charset="0"/>
              </a:rPr>
              <a:t>微调控制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4116" name="圆角矩形标注 4115"/>
          <p:cNvSpPr/>
          <p:nvPr/>
        </p:nvSpPr>
        <p:spPr>
          <a:xfrm>
            <a:off x="8915400" y="304800"/>
            <a:ext cx="1219200" cy="457200"/>
          </a:xfrm>
          <a:prstGeom prst="wedgeRoundRectCallout">
            <a:avLst>
              <a:gd name="adj1" fmla="val -50782"/>
              <a:gd name="adj2" fmla="val 259722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dirty="0">
                <a:latin typeface="Times New Roman" panose="02020603050405020304" pitchFamily="18" charset="0"/>
              </a:rPr>
              <a:t>微调控制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4117" name="圆角矩形标注 4116"/>
          <p:cNvSpPr/>
          <p:nvPr/>
        </p:nvSpPr>
        <p:spPr>
          <a:xfrm flipH="1">
            <a:off x="5257800" y="1676400"/>
            <a:ext cx="1371600" cy="457200"/>
          </a:xfrm>
          <a:prstGeom prst="wedgeRoundRectCallout">
            <a:avLst>
              <a:gd name="adj1" fmla="val -15972"/>
              <a:gd name="adj2" fmla="val 168051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800" dirty="0">
                <a:latin typeface="Times New Roman" panose="02020603050405020304" pitchFamily="18" charset="0"/>
              </a:rPr>
              <a:t>选择模式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4118" name="圆角矩形标注 4117"/>
          <p:cNvSpPr/>
          <p:nvPr/>
        </p:nvSpPr>
        <p:spPr>
          <a:xfrm>
            <a:off x="9144000" y="2362200"/>
            <a:ext cx="1219200" cy="457200"/>
          </a:xfrm>
          <a:prstGeom prst="wedgeRoundRectCallout">
            <a:avLst>
              <a:gd name="adj1" fmla="val -45310"/>
              <a:gd name="adj2" fmla="val 136806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1800" dirty="0">
                <a:latin typeface="Times New Roman" panose="02020603050405020304" pitchFamily="18" charset="0"/>
              </a:rPr>
              <a:t>CH2</a:t>
            </a:r>
            <a:r>
              <a:rPr lang="zh-CN" altLang="en-US" sz="1800" dirty="0">
                <a:latin typeface="Times New Roman" panose="02020603050405020304" pitchFamily="18" charset="0"/>
              </a:rPr>
              <a:t>输入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4119" name="圆角矩形标注 4118"/>
          <p:cNvSpPr/>
          <p:nvPr/>
        </p:nvSpPr>
        <p:spPr>
          <a:xfrm>
            <a:off x="1676400" y="2133600"/>
            <a:ext cx="1219200" cy="457200"/>
          </a:xfrm>
          <a:prstGeom prst="wedgeRoundRectCallout">
            <a:avLst>
              <a:gd name="adj1" fmla="val 60546"/>
              <a:gd name="adj2" fmla="val 183681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1800" dirty="0">
                <a:latin typeface="Times New Roman" panose="02020603050405020304" pitchFamily="18" charset="0"/>
              </a:rPr>
              <a:t>CH1</a:t>
            </a:r>
            <a:r>
              <a:rPr lang="zh-CN" altLang="en-US" sz="1800" dirty="0">
                <a:latin typeface="Times New Roman" panose="02020603050405020304" pitchFamily="18" charset="0"/>
              </a:rPr>
              <a:t>输入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4102" name="圆角矩形标注 4101"/>
          <p:cNvSpPr/>
          <p:nvPr/>
        </p:nvSpPr>
        <p:spPr>
          <a:xfrm flipH="1" flipV="1">
            <a:off x="4724400" y="4038600"/>
            <a:ext cx="1447800" cy="457200"/>
          </a:xfrm>
          <a:prstGeom prst="wedgeRoundRectCallout">
            <a:avLst>
              <a:gd name="adj1" fmla="val 63921"/>
              <a:gd name="adj2" fmla="val 273958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algn="ctr"/>
            <a:r>
              <a:rPr lang="zh-CN" altLang="en-US" sz="1800" dirty="0">
                <a:latin typeface="Times New Roman" panose="02020603050405020304" pitchFamily="18" charset="0"/>
              </a:rPr>
              <a:t>耦合选择钮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4124" name="组合 4123"/>
          <p:cNvGrpSpPr/>
          <p:nvPr/>
        </p:nvGrpSpPr>
        <p:grpSpPr>
          <a:xfrm>
            <a:off x="5105400" y="381000"/>
            <a:ext cx="2057400" cy="1219200"/>
            <a:chOff x="2256" y="240"/>
            <a:chExt cx="1296" cy="768"/>
          </a:xfrm>
        </p:grpSpPr>
        <p:sp>
          <p:nvSpPr>
            <p:cNvPr id="4112" name="直接连接符 4111"/>
            <p:cNvSpPr/>
            <p:nvPr/>
          </p:nvSpPr>
          <p:spPr>
            <a:xfrm flipH="1">
              <a:off x="2256" y="528"/>
              <a:ext cx="336" cy="48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20" name="直接连接符 4119"/>
            <p:cNvSpPr/>
            <p:nvPr/>
          </p:nvSpPr>
          <p:spPr>
            <a:xfrm>
              <a:off x="3216" y="528"/>
              <a:ext cx="336" cy="48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122" name="圆角矩形 4121"/>
            <p:cNvSpPr/>
            <p:nvPr/>
          </p:nvSpPr>
          <p:spPr>
            <a:xfrm>
              <a:off x="2496" y="240"/>
              <a:ext cx="768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800" dirty="0">
                  <a:latin typeface="Times New Roman" panose="02020603050405020304" pitchFamily="18" charset="0"/>
                </a:rPr>
                <a:t>垂直调整钮</a:t>
              </a:r>
              <a:endParaRPr lang="zh-CN" altLang="en-US" sz="1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123" name="文本框 4122"/>
          <p:cNvSpPr txBox="1"/>
          <p:nvPr/>
        </p:nvSpPr>
        <p:spPr>
          <a:xfrm>
            <a:off x="1676400" y="4495800"/>
            <a:ext cx="8763000" cy="24453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衰减按钮：控制</a:t>
            </a:r>
            <a:r>
              <a:rPr lang="en-US" altLang="zh-CN" sz="1800" dirty="0">
                <a:latin typeface="Times New Roman" panose="02020603050405020304" pitchFamily="18" charset="0"/>
              </a:rPr>
              <a:t>CH1</a:t>
            </a:r>
            <a:r>
              <a:rPr lang="zh-CN" altLang="en-US" sz="1800" dirty="0">
                <a:latin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</a:rPr>
              <a:t>CH2</a:t>
            </a:r>
            <a:r>
              <a:rPr lang="zh-CN" altLang="en-US" sz="1800" dirty="0">
                <a:latin typeface="Times New Roman" panose="02020603050405020304" pitchFamily="18" charset="0"/>
              </a:rPr>
              <a:t>输入信号的衰减幅度，范围为</a:t>
            </a:r>
            <a:r>
              <a:rPr lang="en-US" altLang="zh-CN" sz="1800" dirty="0">
                <a:latin typeface="Times New Roman" panose="02020603050405020304" pitchFamily="18" charset="0"/>
              </a:rPr>
              <a:t>5mV/DIV~5V/DIV,</a:t>
            </a:r>
            <a:r>
              <a:rPr lang="zh-CN" altLang="en-US" sz="1800" dirty="0">
                <a:latin typeface="Times New Roman" panose="02020603050405020304" pitchFamily="18" charset="0"/>
              </a:rPr>
              <a:t>共</a:t>
            </a:r>
            <a:r>
              <a:rPr lang="en-US" altLang="zh-CN" sz="1800" dirty="0">
                <a:latin typeface="Times New Roman" panose="02020603050405020304" pitchFamily="18" charset="0"/>
              </a:rPr>
              <a:t>10</a:t>
            </a:r>
            <a:r>
              <a:rPr lang="zh-CN" altLang="en-US" sz="1800" dirty="0">
                <a:latin typeface="Times New Roman" panose="02020603050405020304" pitchFamily="18" charset="0"/>
              </a:rPr>
              <a:t>档。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耦合选择钮：</a:t>
            </a:r>
            <a:r>
              <a:rPr lang="en-US" altLang="zh-CN" sz="1800" dirty="0">
                <a:latin typeface="Times New Roman" panose="02020603050405020304" pitchFamily="18" charset="0"/>
              </a:rPr>
              <a:t>AC</a:t>
            </a:r>
            <a:r>
              <a:rPr lang="zh-CN" altLang="en-US" sz="1800" dirty="0">
                <a:latin typeface="Times New Roman" panose="02020603050405020304" pitchFamily="18" charset="0"/>
              </a:rPr>
              <a:t>：电容耦合，截至直流和极低频率信号输入。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GND</a:t>
            </a:r>
            <a:r>
              <a:rPr lang="zh-CN" altLang="en-US" sz="1800" dirty="0">
                <a:latin typeface="Times New Roman" panose="02020603050405020304" pitchFamily="18" charset="0"/>
              </a:rPr>
              <a:t>：按下时隔离信号输入，并将垂直衰减器接地。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DC</a:t>
            </a:r>
            <a:r>
              <a:rPr lang="zh-CN" altLang="en-US" sz="1800" dirty="0">
                <a:latin typeface="Times New Roman" panose="02020603050405020304" pitchFamily="18" charset="0"/>
              </a:rPr>
              <a:t>： 直流耦合，</a:t>
            </a:r>
            <a:r>
              <a:rPr lang="en-US" altLang="zh-CN" sz="1800" dirty="0">
                <a:latin typeface="Times New Roman" panose="02020603050405020304" pitchFamily="18" charset="0"/>
              </a:rPr>
              <a:t>AC</a:t>
            </a:r>
            <a:r>
              <a:rPr lang="zh-CN" altLang="en-US" sz="1800" dirty="0">
                <a:latin typeface="Times New Roman" panose="02020603050405020304" pitchFamily="18" charset="0"/>
              </a:rPr>
              <a:t>与</a:t>
            </a:r>
            <a:r>
              <a:rPr lang="en-US" altLang="zh-CN" sz="1800" dirty="0">
                <a:latin typeface="Times New Roman" panose="02020603050405020304" pitchFamily="18" charset="0"/>
              </a:rPr>
              <a:t>DC</a:t>
            </a:r>
            <a:r>
              <a:rPr lang="zh-CN" altLang="en-US" sz="1800" dirty="0">
                <a:latin typeface="Times New Roman" panose="02020603050405020304" pitchFamily="18" charset="0"/>
              </a:rPr>
              <a:t>信号一齐放大。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信号反向钮：按下时，信号</a:t>
            </a:r>
            <a:r>
              <a:rPr lang="en-US" altLang="zh-CN" sz="1800" dirty="0">
                <a:latin typeface="Times New Roman" panose="02020603050405020304" pitchFamily="18" charset="0"/>
              </a:rPr>
              <a:t>CH2</a:t>
            </a:r>
            <a:r>
              <a:rPr lang="zh-CN" altLang="en-US" sz="1800" dirty="0">
                <a:latin typeface="Times New Roman" panose="02020603050405020304" pitchFamily="18" charset="0"/>
              </a:rPr>
              <a:t>将会反向。</a:t>
            </a:r>
            <a:r>
              <a:rPr lang="en-US" altLang="zh-CN" sz="1800" dirty="0">
                <a:latin typeface="Times New Roman" panose="02020603050405020304" pitchFamily="18" charset="0"/>
              </a:rPr>
              <a:t>Ch2</a:t>
            </a:r>
            <a:r>
              <a:rPr lang="zh-CN" altLang="en-US" sz="1800" dirty="0">
                <a:latin typeface="Times New Roman" panose="02020603050405020304" pitchFamily="18" charset="0"/>
              </a:rPr>
              <a:t>输入讯号于</a:t>
            </a:r>
            <a:r>
              <a:rPr lang="en-US" altLang="zh-CN" sz="1800" dirty="0">
                <a:latin typeface="Times New Roman" panose="02020603050405020304" pitchFamily="18" charset="0"/>
              </a:rPr>
              <a:t>ADD</a:t>
            </a:r>
            <a:r>
              <a:rPr lang="zh-CN" altLang="en-US" sz="1800" dirty="0">
                <a:latin typeface="Times New Roman" panose="02020603050405020304" pitchFamily="18" charset="0"/>
              </a:rPr>
              <a:t>模式时，</a:t>
            </a:r>
            <a:r>
              <a:rPr lang="en-US" altLang="zh-CN" sz="1800" dirty="0">
                <a:latin typeface="Times New Roman" panose="02020603050405020304" pitchFamily="18" charset="0"/>
              </a:rPr>
              <a:t>CH2</a:t>
            </a:r>
            <a:r>
              <a:rPr lang="zh-CN" altLang="en-US" sz="1800" dirty="0">
                <a:latin typeface="Times New Roman" panose="02020603050405020304" pitchFamily="18" charset="0"/>
              </a:rPr>
              <a:t>触发              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                        截选讯号也会被反向。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4126" name="动作按钮: 前进或下一项 4125">
            <a:hlinkClick r:id="" action="ppaction://hlinkshowjump?jump=nextslide"/>
          </p:cNvPr>
          <p:cNvSpPr/>
          <p:nvPr/>
        </p:nvSpPr>
        <p:spPr>
          <a:xfrm>
            <a:off x="10058400" y="6400800"/>
            <a:ext cx="304800" cy="304800"/>
          </a:xfrm>
          <a:prstGeom prst="actionButtonForwardNext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27" name="动作按钮: 后退或前一项 4126">
            <a:hlinkClick r:id="" action="ppaction://hlinkshowjump?jump=previousslide"/>
          </p:cNvPr>
          <p:cNvSpPr/>
          <p:nvPr/>
        </p:nvSpPr>
        <p:spPr>
          <a:xfrm>
            <a:off x="9448800" y="6400800"/>
            <a:ext cx="304800" cy="304800"/>
          </a:xfrm>
          <a:prstGeom prst="actionButtonBackPrevious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 bldLvl="0" animBg="1"/>
      <p:bldP spid="4105" grpId="0" bldLvl="0" animBg="1"/>
      <p:bldP spid="4115" grpId="0" bldLvl="0" animBg="1"/>
      <p:bldP spid="4116" grpId="0" bldLvl="0" animBg="1"/>
      <p:bldP spid="4117" grpId="0" bldLvl="0" animBg="1"/>
      <p:bldP spid="4118" grpId="0" bldLvl="0" animBg="1"/>
      <p:bldP spid="4119" grpId="0" bldLvl="0" animBg="1"/>
      <p:bldP spid="4102" grpId="0" bldLvl="0" animBg="1"/>
      <p:bldP spid="4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17932" y="1248386"/>
            <a:ext cx="14466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66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目</a:t>
            </a:r>
            <a:endParaRPr lang="zh-CN" altLang="en-US" sz="6600" b="1" dirty="0">
              <a:ln w="19050">
                <a:solidFill>
                  <a:srgbClr val="92D05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00164" y="1259524"/>
            <a:ext cx="12241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66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</a:rPr>
              <a:t>录</a:t>
            </a:r>
            <a:endParaRPr lang="zh-CN" altLang="en-US" sz="6600" b="1" dirty="0">
              <a:ln w="19050">
                <a:solidFill>
                  <a:srgbClr val="92D05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Adobe 仿宋 Std R" panose="02020400000000000000" pitchFamily="18" charset="-122"/>
              <a:ea typeface="Adobe 仿宋 Std R" panose="020204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55820" y="1226548"/>
            <a:ext cx="209550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01  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绪论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44715" y="1226548"/>
            <a:ext cx="412750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02  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常用电子仪器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55820" y="2118088"/>
            <a:ext cx="463550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03  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常用电子元器件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55820" y="3009628"/>
            <a:ext cx="412750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04  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电子装配工艺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648950" y="7753350"/>
            <a:ext cx="72327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延迟符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311181"/>
            <a:ext cx="12192000" cy="15380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5622819"/>
            <a:ext cx="12192000" cy="15380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83320" y="3009628"/>
            <a:ext cx="2961005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05 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调试技术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5820" y="3779248"/>
            <a:ext cx="311150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06  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模拟系统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5820" y="4670788"/>
            <a:ext cx="311150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07  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数字系统</a:t>
            </a:r>
            <a:endParaRPr lang="zh-CN" altLang="en-US" sz="4000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27" grpId="0"/>
      <p:bldP spid="28" grpId="0"/>
      <p:bldP spid="29" grpId="0"/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1524000" y="0"/>
            <a:ext cx="2667000" cy="457200"/>
          </a:xfrm>
          <a:solidFill>
            <a:srgbClr val="FFFFCC"/>
          </a:solidFill>
          <a:ln>
            <a:solidFill>
              <a:schemeClr val="accent1"/>
            </a:solidFill>
            <a:miter/>
          </a:ln>
        </p:spPr>
        <p:txBody>
          <a:bodyPr lIns="92075" tIns="46038" rIns="92075" bIns="46038" anchor="ctr"/>
          <a:p>
            <a:r>
              <a:rPr lang="zh-CN" altLang="en-US" sz="2000" b="1" dirty="0"/>
              <a:t>触发与水平控制面板：</a:t>
            </a:r>
            <a:endParaRPr lang="zh-CN" altLang="en-US" sz="2400" b="1"/>
          </a:p>
        </p:txBody>
      </p:sp>
      <p:sp>
        <p:nvSpPr>
          <p:cNvPr id="5125" name="矩形 5124"/>
          <p:cNvSpPr/>
          <p:nvPr/>
        </p:nvSpPr>
        <p:spPr>
          <a:xfrm>
            <a:off x="3462338" y="21082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5124" name="对象 5123"/>
          <p:cNvGraphicFramePr/>
          <p:nvPr/>
        </p:nvGraphicFramePr>
        <p:xfrm>
          <a:off x="2286000" y="560388"/>
          <a:ext cx="7543800" cy="320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5829300" imgH="2476500" progId="Paint.Picture">
                  <p:embed/>
                </p:oleObj>
              </mc:Choice>
              <mc:Fallback>
                <p:oleObj name="" r:id="rId1" imgW="5829300" imgH="2476500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0" y="560388"/>
                        <a:ext cx="7543800" cy="32067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圆角矩形标注 5125"/>
          <p:cNvSpPr/>
          <p:nvPr/>
        </p:nvSpPr>
        <p:spPr>
          <a:xfrm>
            <a:off x="2819400" y="3836988"/>
            <a:ext cx="1371600" cy="304800"/>
          </a:xfrm>
          <a:prstGeom prst="wedgeRoundRectCallout">
            <a:avLst>
              <a:gd name="adj1" fmla="val 25347"/>
              <a:gd name="adj2" fmla="val -183333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水平放大键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5127" name="圆角矩形标注 5126"/>
          <p:cNvSpPr/>
          <p:nvPr/>
        </p:nvSpPr>
        <p:spPr>
          <a:xfrm>
            <a:off x="3810000" y="1779588"/>
            <a:ext cx="1295400" cy="381000"/>
          </a:xfrm>
          <a:prstGeom prst="wedgeRoundRectCallout">
            <a:avLst>
              <a:gd name="adj1" fmla="val -2204"/>
              <a:gd name="adj2" fmla="val 254583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可变控制钮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5130" name="圆角矩形标注 5129"/>
          <p:cNvSpPr/>
          <p:nvPr/>
        </p:nvSpPr>
        <p:spPr>
          <a:xfrm>
            <a:off x="2438400" y="1474788"/>
            <a:ext cx="1371600" cy="304800"/>
          </a:xfrm>
          <a:prstGeom prst="wedgeRoundRectCallout">
            <a:avLst>
              <a:gd name="adj1" fmla="val -8681"/>
              <a:gd name="adj2" fmla="val 374481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光迹水平钮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5131" name="圆角矩形标注 5130"/>
          <p:cNvSpPr/>
          <p:nvPr/>
        </p:nvSpPr>
        <p:spPr>
          <a:xfrm>
            <a:off x="4724400" y="3836988"/>
            <a:ext cx="1295400" cy="381000"/>
          </a:xfrm>
          <a:prstGeom prst="wedgeRoundRectCallout">
            <a:avLst>
              <a:gd name="adj1" fmla="val 37866"/>
              <a:gd name="adj2" fmla="val -196667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时间选择钮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5128" name="圆角矩形标注 5127"/>
          <p:cNvSpPr/>
          <p:nvPr/>
        </p:nvSpPr>
        <p:spPr>
          <a:xfrm>
            <a:off x="8153400" y="76200"/>
            <a:ext cx="2057400" cy="381000"/>
          </a:xfrm>
          <a:prstGeom prst="wedgeRoundRectCallout">
            <a:avLst>
              <a:gd name="adj1" fmla="val -463"/>
              <a:gd name="adj2" fmla="val 352083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触发源信号选择器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5143" name="组合 5142"/>
          <p:cNvGrpSpPr/>
          <p:nvPr/>
        </p:nvGrpSpPr>
        <p:grpSpPr>
          <a:xfrm>
            <a:off x="5257800" y="152400"/>
            <a:ext cx="1905000" cy="1371600"/>
            <a:chOff x="2352" y="113"/>
            <a:chExt cx="1200" cy="864"/>
          </a:xfrm>
        </p:grpSpPr>
        <p:sp>
          <p:nvSpPr>
            <p:cNvPr id="5132" name="折角形 5131"/>
            <p:cNvSpPr/>
            <p:nvPr/>
          </p:nvSpPr>
          <p:spPr>
            <a:xfrm>
              <a:off x="2352" y="113"/>
              <a:ext cx="768" cy="240"/>
            </a:xfrm>
            <a:prstGeom prst="foldedCorner">
              <a:avLst>
                <a:gd name="adj" fmla="val 25736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交换设定</a:t>
              </a:r>
              <a:endParaRPr lang="zh-CN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5137" name="直接连接符 5136"/>
            <p:cNvSpPr/>
            <p:nvPr/>
          </p:nvSpPr>
          <p:spPr>
            <a:xfrm>
              <a:off x="3024" y="353"/>
              <a:ext cx="528" cy="624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5144" name="组合 5143"/>
          <p:cNvGrpSpPr/>
          <p:nvPr/>
        </p:nvGrpSpPr>
        <p:grpSpPr>
          <a:xfrm>
            <a:off x="6858000" y="152400"/>
            <a:ext cx="1295400" cy="1371600"/>
            <a:chOff x="3360" y="113"/>
            <a:chExt cx="816" cy="864"/>
          </a:xfrm>
        </p:grpSpPr>
        <p:sp>
          <p:nvSpPr>
            <p:cNvPr id="5135" name="折角形 5134"/>
            <p:cNvSpPr/>
            <p:nvPr/>
          </p:nvSpPr>
          <p:spPr>
            <a:xfrm flipH="1">
              <a:off x="3360" y="113"/>
              <a:ext cx="624" cy="240"/>
            </a:xfrm>
            <a:prstGeom prst="foldedCorner">
              <a:avLst>
                <a:gd name="adj" fmla="val 26250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选择开关</a:t>
              </a:r>
              <a:endParaRPr lang="zh-CN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5138" name="直接连接符 5137"/>
            <p:cNvSpPr/>
            <p:nvPr/>
          </p:nvSpPr>
          <p:spPr>
            <a:xfrm>
              <a:off x="3984" y="401"/>
              <a:ext cx="192" cy="576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5129" name="圆角矩形标注 5128"/>
          <p:cNvSpPr/>
          <p:nvPr/>
        </p:nvSpPr>
        <p:spPr>
          <a:xfrm>
            <a:off x="6172200" y="3657600"/>
            <a:ext cx="1524000" cy="457200"/>
          </a:xfrm>
          <a:prstGeom prst="wedgeRoundRectCallout">
            <a:avLst>
              <a:gd name="adj1" fmla="val 23440"/>
              <a:gd name="adj2" fmla="val -146181"/>
              <a:gd name="adj3" fmla="val 16667"/>
            </a:avLst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触发准位调整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5142" name="组合 5141"/>
          <p:cNvGrpSpPr/>
          <p:nvPr/>
        </p:nvGrpSpPr>
        <p:grpSpPr>
          <a:xfrm>
            <a:off x="7924800" y="3048000"/>
            <a:ext cx="1371600" cy="1143000"/>
            <a:chOff x="4032" y="1985"/>
            <a:chExt cx="864" cy="720"/>
          </a:xfrm>
        </p:grpSpPr>
        <p:sp>
          <p:nvSpPr>
            <p:cNvPr id="5133" name="折角形 5132"/>
            <p:cNvSpPr/>
            <p:nvPr/>
          </p:nvSpPr>
          <p:spPr>
            <a:xfrm flipH="1" flipV="1">
              <a:off x="4032" y="2417"/>
              <a:ext cx="864" cy="288"/>
            </a:xfrm>
            <a:prstGeom prst="foldedCorner">
              <a:avLst>
                <a:gd name="adj" fmla="val 28292"/>
              </a:avLst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斜率选择键</a:t>
              </a:r>
              <a:endParaRPr lang="zh-CN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5139" name="直接连接符 5138"/>
            <p:cNvSpPr/>
            <p:nvPr/>
          </p:nvSpPr>
          <p:spPr>
            <a:xfrm flipH="1" flipV="1">
              <a:off x="4080" y="1985"/>
              <a:ext cx="96" cy="432"/>
            </a:xfrm>
            <a:prstGeom prst="line">
              <a:avLst/>
            </a:prstGeom>
            <a:ln w="28575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5141" name="文本框 5140"/>
          <p:cNvSpPr txBox="1"/>
          <p:nvPr/>
        </p:nvSpPr>
        <p:spPr>
          <a:xfrm>
            <a:off x="1752600" y="4294188"/>
            <a:ext cx="8915400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800" dirty="0">
                <a:latin typeface="Times New Roman" panose="02020603050405020304" pitchFamily="18" charset="0"/>
              </a:rPr>
              <a:t>输入信号选择器：</a:t>
            </a:r>
            <a:r>
              <a:rPr lang="en-US" altLang="zh-CN" sz="1800" dirty="0">
                <a:latin typeface="Times New Roman" panose="02020603050405020304" pitchFamily="18" charset="0"/>
              </a:rPr>
              <a:t>CH1</a:t>
            </a:r>
            <a:r>
              <a:rPr lang="zh-CN" altLang="en-US" sz="1800" dirty="0">
                <a:latin typeface="Times New Roman" panose="02020603050405020304" pitchFamily="18" charset="0"/>
              </a:rPr>
              <a:t>：当</a:t>
            </a:r>
            <a:r>
              <a:rPr lang="en-US" altLang="zh-CN" sz="1800" dirty="0">
                <a:latin typeface="Times New Roman" panose="02020603050405020304" pitchFamily="18" charset="0"/>
              </a:rPr>
              <a:t>MOOD</a:t>
            </a:r>
            <a:r>
              <a:rPr lang="zh-CN" altLang="en-US" sz="1800" dirty="0">
                <a:latin typeface="Times New Roman" panose="02020603050405020304" pitchFamily="18" charset="0"/>
              </a:rPr>
              <a:t>选载</a:t>
            </a:r>
            <a:r>
              <a:rPr lang="en-US" altLang="zh-CN" sz="1800" dirty="0">
                <a:latin typeface="Times New Roman" panose="02020603050405020304" pitchFamily="18" charset="0"/>
              </a:rPr>
              <a:t>DUALH</a:t>
            </a:r>
            <a:r>
              <a:rPr lang="zh-CN" altLang="en-US" sz="1800" dirty="0">
                <a:latin typeface="Times New Roman" panose="02020603050405020304" pitchFamily="18" charset="0"/>
              </a:rPr>
              <a:t>或</a:t>
            </a:r>
            <a:r>
              <a:rPr lang="en-US" altLang="zh-CN" sz="1800" dirty="0">
                <a:latin typeface="Times New Roman" panose="02020603050405020304" pitchFamily="18" charset="0"/>
              </a:rPr>
              <a:t>ADD</a:t>
            </a:r>
            <a:r>
              <a:rPr lang="zh-CN" altLang="en-US" sz="1800" dirty="0">
                <a:latin typeface="Times New Roman" panose="02020603050405020304" pitchFamily="18" charset="0"/>
              </a:rPr>
              <a:t>位置时，以</a:t>
            </a:r>
            <a:r>
              <a:rPr lang="en-US" altLang="zh-CN" sz="1800" dirty="0">
                <a:latin typeface="Times New Roman" panose="02020603050405020304" pitchFamily="18" charset="0"/>
              </a:rPr>
              <a:t>CH1</a:t>
            </a:r>
            <a:r>
              <a:rPr lang="zh-CN" altLang="en-US" sz="1800" dirty="0">
                <a:latin typeface="Times New Roman" panose="02020603050405020304" pitchFamily="18" charset="0"/>
              </a:rPr>
              <a:t>的输入信号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                             作触发源。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  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CH2</a:t>
            </a:r>
            <a:r>
              <a:rPr lang="zh-CN" altLang="en-US" sz="1800" dirty="0">
                <a:latin typeface="Times New Roman" panose="02020603050405020304" pitchFamily="18" charset="0"/>
              </a:rPr>
              <a:t>：当</a:t>
            </a:r>
            <a:r>
              <a:rPr lang="en-US" altLang="zh-CN" sz="1800" dirty="0">
                <a:latin typeface="Times New Roman" panose="02020603050405020304" pitchFamily="18" charset="0"/>
              </a:rPr>
              <a:t>MOOD</a:t>
            </a:r>
            <a:r>
              <a:rPr lang="zh-CN" altLang="en-US" sz="1800" dirty="0">
                <a:latin typeface="Times New Roman" panose="02020603050405020304" pitchFamily="18" charset="0"/>
              </a:rPr>
              <a:t>选载</a:t>
            </a:r>
            <a:r>
              <a:rPr lang="en-US" altLang="zh-CN" sz="1800" dirty="0">
                <a:latin typeface="Times New Roman" panose="02020603050405020304" pitchFamily="18" charset="0"/>
              </a:rPr>
              <a:t>DUALH</a:t>
            </a:r>
            <a:r>
              <a:rPr lang="zh-CN" altLang="en-US" sz="1800" dirty="0">
                <a:latin typeface="Times New Roman" panose="02020603050405020304" pitchFamily="18" charset="0"/>
              </a:rPr>
              <a:t>或</a:t>
            </a:r>
            <a:r>
              <a:rPr lang="en-US" altLang="zh-CN" sz="1800" dirty="0">
                <a:latin typeface="Times New Roman" panose="02020603050405020304" pitchFamily="18" charset="0"/>
              </a:rPr>
              <a:t>ADD</a:t>
            </a:r>
            <a:r>
              <a:rPr lang="zh-CN" altLang="en-US" sz="1800" dirty="0">
                <a:latin typeface="Times New Roman" panose="02020603050405020304" pitchFamily="18" charset="0"/>
              </a:rPr>
              <a:t>位置时，以</a:t>
            </a:r>
            <a:r>
              <a:rPr lang="en-US" altLang="zh-CN" sz="1800" dirty="0">
                <a:latin typeface="Times New Roman" panose="02020603050405020304" pitchFamily="18" charset="0"/>
              </a:rPr>
              <a:t>CH2</a:t>
            </a:r>
            <a:r>
              <a:rPr lang="zh-CN" altLang="en-US" sz="1800" dirty="0">
                <a:latin typeface="Times New Roman" panose="02020603050405020304" pitchFamily="18" charset="0"/>
              </a:rPr>
              <a:t>的输入信号作触发源。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  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LINE</a:t>
            </a:r>
            <a:r>
              <a:rPr lang="zh-CN" altLang="en-US" sz="1800" dirty="0">
                <a:latin typeface="Times New Roman" panose="02020603050405020304" pitchFamily="18" charset="0"/>
              </a:rPr>
              <a:t>：将</a:t>
            </a:r>
            <a:r>
              <a:rPr lang="en-US" altLang="zh-CN" sz="1800" dirty="0">
                <a:latin typeface="Times New Roman" panose="02020603050405020304" pitchFamily="18" charset="0"/>
              </a:rPr>
              <a:t>AC</a:t>
            </a:r>
            <a:r>
              <a:rPr lang="zh-CN" altLang="en-US" sz="1800" dirty="0">
                <a:latin typeface="Times New Roman" panose="02020603050405020304" pitchFamily="18" charset="0"/>
              </a:rPr>
              <a:t>电源线频率作为触发信号源。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  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EXT</a:t>
            </a:r>
            <a:r>
              <a:rPr lang="zh-CN" altLang="en-US" sz="1800" dirty="0">
                <a:latin typeface="Times New Roman" panose="02020603050405020304" pitchFamily="18" charset="0"/>
              </a:rPr>
              <a:t>：将</a:t>
            </a:r>
            <a:r>
              <a:rPr lang="en-US" altLang="zh-CN" sz="1800" dirty="0">
                <a:latin typeface="Times New Roman" panose="02020603050405020304" pitchFamily="18" charset="0"/>
              </a:rPr>
              <a:t>TRIG.IN</a:t>
            </a:r>
            <a:r>
              <a:rPr lang="zh-CN" altLang="en-US" sz="1800" dirty="0">
                <a:latin typeface="Times New Roman" panose="02020603050405020304" pitchFamily="18" charset="0"/>
              </a:rPr>
              <a:t>端子输入的信号作为外部触发信号源。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触发式选择开关：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AUTO</a:t>
            </a:r>
            <a:r>
              <a:rPr lang="zh-CN" altLang="en-US" sz="1800" dirty="0">
                <a:latin typeface="Times New Roman" panose="02020603050405020304" pitchFamily="18" charset="0"/>
              </a:rPr>
              <a:t>：没有触发信号或者触发信号频率小于</a:t>
            </a:r>
            <a:r>
              <a:rPr lang="en-US" altLang="zh-CN" sz="1800" dirty="0">
                <a:latin typeface="Times New Roman" panose="02020603050405020304" pitchFamily="18" charset="0"/>
              </a:rPr>
              <a:t>25HZ</a:t>
            </a:r>
            <a:r>
              <a:rPr lang="zh-CN" altLang="en-US" sz="1800" dirty="0">
                <a:latin typeface="Times New Roman" panose="02020603050405020304" pitchFamily="18" charset="0"/>
              </a:rPr>
              <a:t>时，扫描自动产生。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 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NORM: </a:t>
            </a:r>
            <a:r>
              <a:rPr lang="zh-CN" altLang="en-US" sz="1800" dirty="0">
                <a:latin typeface="Times New Roman" panose="02020603050405020304" pitchFamily="18" charset="0"/>
              </a:rPr>
              <a:t>没有触发信号时，扫描处于预备状态，屏幕不显示任何轨迹。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r>
              <a:rPr lang="zh-CN" altLang="en-US" sz="1800" dirty="0">
                <a:latin typeface="Times New Roman" panose="02020603050405020304" pitchFamily="18" charset="0"/>
              </a:rPr>
              <a:t>                </a:t>
            </a:r>
            <a:r>
              <a:rPr lang="en-US" altLang="zh-CN" sz="1800" dirty="0">
                <a:latin typeface="Times New Roman" panose="02020603050405020304" pitchFamily="18" charset="0"/>
              </a:rPr>
              <a:t>TV-V</a:t>
            </a:r>
            <a:r>
              <a:rPr lang="zh-CN" altLang="en-US" sz="1800" dirty="0">
                <a:latin typeface="Times New Roman" panose="02020603050405020304" pitchFamily="18" charset="0"/>
              </a:rPr>
              <a:t>和</a:t>
            </a:r>
            <a:r>
              <a:rPr lang="en-US" altLang="zh-CN" sz="1800" dirty="0">
                <a:latin typeface="Times New Roman" panose="02020603050405020304" pitchFamily="18" charset="0"/>
              </a:rPr>
              <a:t>TB-H</a:t>
            </a:r>
            <a:r>
              <a:rPr lang="zh-CN" altLang="en-US" sz="1800" dirty="0">
                <a:latin typeface="Times New Roman" panose="02020603050405020304" pitchFamily="18" charset="0"/>
              </a:rPr>
              <a:t>主要用于观察电视讯号的垂直和水平画面讯号。</a:t>
            </a:r>
            <a:endParaRPr lang="zh-CN" altLang="en-US" sz="1800">
              <a:latin typeface="Times New Roman" panose="02020603050405020304" pitchFamily="18" charset="0"/>
            </a:endParaRPr>
          </a:p>
        </p:txBody>
      </p:sp>
      <p:sp>
        <p:nvSpPr>
          <p:cNvPr id="5148" name="动作按钮: 前进或下一项 5147">
            <a:hlinkClick r:id="" action="ppaction://hlinkshowjump?jump=nextslide"/>
          </p:cNvPr>
          <p:cNvSpPr/>
          <p:nvPr/>
        </p:nvSpPr>
        <p:spPr>
          <a:xfrm>
            <a:off x="10134600" y="6324600"/>
            <a:ext cx="228600" cy="304800"/>
          </a:xfrm>
          <a:prstGeom prst="actionButtonForwardNext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49" name="动作按钮: 后退或前一项 5148">
            <a:hlinkClick r:id="" action="ppaction://hlinkshowjump?jump=previousslide"/>
          </p:cNvPr>
          <p:cNvSpPr/>
          <p:nvPr/>
        </p:nvSpPr>
        <p:spPr>
          <a:xfrm>
            <a:off x="9677400" y="6324600"/>
            <a:ext cx="228600" cy="304800"/>
          </a:xfrm>
          <a:prstGeom prst="actionButtonBackPrevious">
            <a:avLst/>
          </a:prstGeom>
          <a:solidFill>
            <a:srgbClr val="CCECFF"/>
          </a:solidFill>
          <a:ln w="9525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nimBg="1"/>
      <p:bldP spid="5126" grpId="0" bldLvl="0" animBg="1"/>
      <p:bldP spid="5127" grpId="0" bldLvl="0" animBg="1"/>
      <p:bldP spid="5130" grpId="0" bldLvl="0" animBg="1"/>
      <p:bldP spid="5131" grpId="0" bldLvl="0" animBg="1"/>
      <p:bldP spid="5128" grpId="0" bldLvl="0" animBg="1"/>
      <p:bldP spid="5129" grpId="0" bldLvl="0" animBg="1"/>
      <p:bldP spid="51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762000"/>
          </a:xfrm>
        </p:spPr>
        <p:txBody>
          <a:bodyPr lIns="92075" tIns="46038" rIns="92075" bIns="46038" anchor="ctr"/>
          <a:p>
            <a:r>
              <a:rPr lang="zh-CN" altLang="en-US" dirty="0"/>
              <a:t>操作步骤</a:t>
            </a:r>
            <a:endParaRPr lang="zh-CN" altLang="en-US"/>
          </a:p>
        </p:txBody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xfrm>
            <a:off x="2209800" y="1600200"/>
            <a:ext cx="7772400" cy="4495800"/>
          </a:xfrm>
        </p:spPr>
        <p:txBody>
          <a:bodyPr/>
          <a:p>
            <a:r>
              <a:rPr lang="zh-CN" altLang="en-US" sz="2800" dirty="0"/>
              <a:t>打开电源开关；约</a:t>
            </a:r>
            <a:r>
              <a:rPr lang="en-US" altLang="zh-CN" sz="2800" dirty="0"/>
              <a:t>20</a:t>
            </a:r>
            <a:r>
              <a:rPr lang="zh-CN" altLang="en-US" sz="2800" dirty="0"/>
              <a:t>秒后</a:t>
            </a:r>
            <a:r>
              <a:rPr lang="en-US" altLang="zh-CN" sz="2800" dirty="0"/>
              <a:t>CRT</a:t>
            </a:r>
            <a:r>
              <a:rPr lang="zh-CN" altLang="en-US" sz="2800" dirty="0"/>
              <a:t>上会出现一条轨迹，若无轨迹检查上述各项是否正确。</a:t>
            </a:r>
            <a:endParaRPr lang="zh-CN" altLang="en-US" sz="2800" dirty="0"/>
          </a:p>
          <a:p>
            <a:r>
              <a:rPr lang="zh-CN" altLang="en-US" sz="2800" dirty="0"/>
              <a:t>转动 亮度 和 聚焦 旋钮，以调出适当亮度及聚焦</a:t>
            </a:r>
            <a:endParaRPr lang="zh-CN" altLang="en-US" sz="2800" dirty="0"/>
          </a:p>
          <a:p>
            <a:r>
              <a:rPr lang="zh-CN" altLang="en-US" sz="2800" dirty="0"/>
              <a:t>调整</a:t>
            </a:r>
            <a:r>
              <a:rPr lang="en-US" altLang="zh-CN" sz="2800" dirty="0"/>
              <a:t>CH1 position </a:t>
            </a:r>
            <a:r>
              <a:rPr lang="zh-CN" altLang="en-US" sz="2800" dirty="0"/>
              <a:t>及 </a:t>
            </a:r>
            <a:r>
              <a:rPr lang="en-US" altLang="zh-CN" sz="2800" dirty="0"/>
              <a:t>trace position ,</a:t>
            </a:r>
            <a:r>
              <a:rPr lang="zh-CN" altLang="en-US" sz="2800" dirty="0"/>
              <a:t>使轨迹与水平刻度线平行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2286000" y="0"/>
            <a:ext cx="7772400" cy="533400"/>
          </a:xfrm>
        </p:spPr>
        <p:txBody>
          <a:bodyPr lIns="92075" tIns="46038" rIns="92075" bIns="46038" anchor="ctr">
            <a:normAutofit fontScale="90000"/>
          </a:bodyPr>
          <a:p>
            <a:r>
              <a:rPr lang="zh-CN" alt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初始状态</a:t>
            </a:r>
            <a:endParaRPr lang="zh-CN" alt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1981200" y="381000"/>
            <a:ext cx="7924800" cy="6019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电源：关；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亮度、聚焦：中间位置；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</a:rPr>
              <a:t>MODE : CH1;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</a:rPr>
              <a:t>AC-GND-DC : GND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</a:rPr>
              <a:t>TIME/DIV: 0.5ms/Div;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</a:rPr>
              <a:t>VOLTS/DIV: 0.5v/Div;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VARIABLE: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顺时针到底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CAL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位置；</a:t>
            </a:r>
            <a:endParaRPr lang="zh-CN" altLang="en-US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SWP.VAR : 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顺时针到底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CAL</a:t>
            </a:r>
            <a:r>
              <a:rPr lang="zh-CN" altLang="en-US" dirty="0">
                <a:solidFill>
                  <a:srgbClr val="FF3300"/>
                </a:solidFill>
                <a:latin typeface="Times New Roman" panose="02020603050405020304" pitchFamily="18" charset="0"/>
              </a:rPr>
              <a:t>位置；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POSITION :</a:t>
            </a:r>
            <a:r>
              <a:rPr lang="zh-CN" altLang="en-US" dirty="0">
                <a:latin typeface="Times New Roman" panose="02020603050405020304" pitchFamily="18" charset="0"/>
              </a:rPr>
              <a:t>中央位置；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</a:rPr>
              <a:t>SOURCE: CH1;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>
                <a:latin typeface="Times New Roman" panose="02020603050405020304" pitchFamily="18" charset="0"/>
              </a:rPr>
              <a:t>TRIGGER MODE : AUTO;</a:t>
            </a:r>
            <a:endParaRPr lang="en-US" altLang="zh-CN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ALT/CHOP : </a:t>
            </a:r>
            <a:r>
              <a:rPr lang="zh-CN" altLang="en-US" dirty="0">
                <a:latin typeface="Times New Roman" panose="02020603050405020304" pitchFamily="18" charset="0"/>
              </a:rPr>
              <a:t>凸起；</a:t>
            </a:r>
            <a:r>
              <a:rPr lang="en-US" altLang="zh-CN" dirty="0">
                <a:latin typeface="Times New Roman" panose="02020603050405020304" pitchFamily="18" charset="0"/>
              </a:rPr>
              <a:t>CH2 inv </a:t>
            </a:r>
            <a:r>
              <a:rPr lang="zh-CN" altLang="en-US" dirty="0">
                <a:latin typeface="Times New Roman" panose="02020603050405020304" pitchFamily="18" charset="0"/>
              </a:rPr>
              <a:t>：凸起；</a:t>
            </a:r>
            <a:r>
              <a:rPr lang="en-US" altLang="zh-CN" dirty="0">
                <a:latin typeface="Times New Roman" panose="02020603050405020304" pitchFamily="18" charset="0"/>
              </a:rPr>
              <a:t>SLOPE : </a:t>
            </a:r>
            <a:r>
              <a:rPr lang="zh-CN" altLang="en-US" dirty="0">
                <a:latin typeface="Times New Roman" panose="02020603050405020304" pitchFamily="18" charset="0"/>
              </a:rPr>
              <a:t>凸起；</a:t>
            </a:r>
            <a:r>
              <a:rPr lang="en-US" altLang="zh-CN" dirty="0">
                <a:latin typeface="Times New Roman" panose="02020603050405020304" pitchFamily="18" charset="0"/>
              </a:rPr>
              <a:t>X10MAG : </a:t>
            </a:r>
            <a:r>
              <a:rPr lang="zh-CN" altLang="en-US" dirty="0">
                <a:latin typeface="Times New Roman" panose="02020603050405020304" pitchFamily="18" charset="0"/>
              </a:rPr>
              <a:t>凸起；</a:t>
            </a:r>
            <a:endParaRPr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864" name="图片 7886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49555"/>
            <a:ext cx="8244840" cy="6183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0" name="图片 78849" descr="sbq"/>
          <p:cNvPicPr>
            <a:picLocks noChangeAspect="1"/>
          </p:cNvPicPr>
          <p:nvPr/>
        </p:nvPicPr>
        <p:blipFill>
          <a:blip r:embed="rId2"/>
          <a:srcRect l="1137" r="1154"/>
          <a:stretch>
            <a:fillRect/>
          </a:stretch>
        </p:blipFill>
        <p:spPr>
          <a:xfrm>
            <a:off x="1524000" y="1379538"/>
            <a:ext cx="9144000" cy="412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1" name="矩形标注 78850"/>
          <p:cNvSpPr/>
          <p:nvPr/>
        </p:nvSpPr>
        <p:spPr>
          <a:xfrm>
            <a:off x="1847850" y="6081713"/>
            <a:ext cx="1023938" cy="442912"/>
          </a:xfrm>
          <a:prstGeom prst="wedgeRectCallout">
            <a:avLst>
              <a:gd name="adj1" fmla="val 44106"/>
              <a:gd name="adj2" fmla="val -410931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显示屏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2" name="矩形标注 78851"/>
          <p:cNvSpPr/>
          <p:nvPr/>
        </p:nvSpPr>
        <p:spPr>
          <a:xfrm>
            <a:off x="3071813" y="2049463"/>
            <a:ext cx="1295400" cy="442912"/>
          </a:xfrm>
          <a:prstGeom prst="wedgeRectCallout">
            <a:avLst>
              <a:gd name="adj1" fmla="val 319361"/>
              <a:gd name="adj2" fmla="val -64338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光标测量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3" name="矩形标注 78852"/>
          <p:cNvSpPr/>
          <p:nvPr/>
        </p:nvSpPr>
        <p:spPr>
          <a:xfrm>
            <a:off x="4008438" y="1401763"/>
            <a:ext cx="1441450" cy="442912"/>
          </a:xfrm>
          <a:prstGeom prst="wedgeRectCallout">
            <a:avLst>
              <a:gd name="adj1" fmla="val 215528"/>
              <a:gd name="adj2" fmla="val 12366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直接测量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4" name="矩形标注 78853"/>
          <p:cNvSpPr/>
          <p:nvPr/>
        </p:nvSpPr>
        <p:spPr>
          <a:xfrm>
            <a:off x="7751763" y="249238"/>
            <a:ext cx="1295400" cy="442912"/>
          </a:xfrm>
          <a:prstGeom prst="wedgeRectCallout">
            <a:avLst>
              <a:gd name="adj1" fmla="val 71690"/>
              <a:gd name="adj2" fmla="val 265412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自动设置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5" name="矩形标注 78854"/>
          <p:cNvSpPr/>
          <p:nvPr/>
        </p:nvSpPr>
        <p:spPr>
          <a:xfrm>
            <a:off x="9085263" y="742950"/>
            <a:ext cx="1582737" cy="442913"/>
          </a:xfrm>
          <a:prstGeom prst="wedgeRectCallout">
            <a:avLst>
              <a:gd name="adj1" fmla="val 16398"/>
              <a:gd name="adj2" fmla="val 239606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运行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停止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6" name="矩形标注 78855"/>
          <p:cNvSpPr/>
          <p:nvPr/>
        </p:nvSpPr>
        <p:spPr>
          <a:xfrm>
            <a:off x="2640013" y="2625725"/>
            <a:ext cx="2592387" cy="442913"/>
          </a:xfrm>
          <a:prstGeom prst="wedgeRectCallout">
            <a:avLst>
              <a:gd name="adj1" fmla="val 130648"/>
              <a:gd name="adj2" fmla="val -25625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通道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位置（垂直）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7" name="矩形标注 78856"/>
          <p:cNvSpPr/>
          <p:nvPr/>
        </p:nvSpPr>
        <p:spPr>
          <a:xfrm>
            <a:off x="2782888" y="3273425"/>
            <a:ext cx="2085975" cy="442913"/>
          </a:xfrm>
          <a:prstGeom prst="wedgeRectCallout">
            <a:avLst>
              <a:gd name="adj1" fmla="val 170394"/>
              <a:gd name="adj2" fmla="val -31361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通道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 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菜单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矩形标注 78857"/>
          <p:cNvSpPr/>
          <p:nvPr/>
        </p:nvSpPr>
        <p:spPr>
          <a:xfrm>
            <a:off x="2640013" y="3921125"/>
            <a:ext cx="2159000" cy="442913"/>
          </a:xfrm>
          <a:prstGeom prst="wedgeRectCallout">
            <a:avLst>
              <a:gd name="adj1" fmla="val 165736"/>
              <a:gd name="adj2" fmla="val 68995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伏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格（通道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9" name="矩形标注 78858"/>
          <p:cNvSpPr/>
          <p:nvPr/>
        </p:nvSpPr>
        <p:spPr>
          <a:xfrm>
            <a:off x="3359150" y="5794375"/>
            <a:ext cx="1581150" cy="442913"/>
          </a:xfrm>
          <a:prstGeom prst="wedgeRectCallout">
            <a:avLst>
              <a:gd name="adj1" fmla="val 213454"/>
              <a:gd name="adj2" fmla="val -193370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通道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输入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60" name="矩形标注 78859"/>
          <p:cNvSpPr/>
          <p:nvPr/>
        </p:nvSpPr>
        <p:spPr>
          <a:xfrm>
            <a:off x="5591175" y="6226175"/>
            <a:ext cx="1293813" cy="442913"/>
          </a:xfrm>
          <a:prstGeom prst="wedgeRectCallout">
            <a:avLst>
              <a:gd name="adj1" fmla="val 143005"/>
              <a:gd name="adj2" fmla="val -245699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通道</a:t>
            </a:r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61" name="矩形标注 78860"/>
          <p:cNvSpPr/>
          <p:nvPr/>
        </p:nvSpPr>
        <p:spPr>
          <a:xfrm>
            <a:off x="7319963" y="6153150"/>
            <a:ext cx="1438275" cy="442913"/>
          </a:xfrm>
          <a:prstGeom prst="wedgeRectCallout">
            <a:avLst>
              <a:gd name="adj1" fmla="val 89736"/>
              <a:gd name="adj2" fmla="val -283333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外部触发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62" name="矩形标注 78861"/>
          <p:cNvSpPr/>
          <p:nvPr/>
        </p:nvSpPr>
        <p:spPr>
          <a:xfrm>
            <a:off x="8904288" y="5937250"/>
            <a:ext cx="863600" cy="442913"/>
          </a:xfrm>
          <a:prstGeom prst="wedgeRectCallout">
            <a:avLst>
              <a:gd name="adj1" fmla="val 2389"/>
              <a:gd name="adj2" fmla="val -489787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格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63" name="矩形标注 78862"/>
          <p:cNvSpPr/>
          <p:nvPr/>
        </p:nvSpPr>
        <p:spPr>
          <a:xfrm>
            <a:off x="6383338" y="249238"/>
            <a:ext cx="1295400" cy="792162"/>
          </a:xfrm>
          <a:prstGeom prst="wedgeRectCallout">
            <a:avLst>
              <a:gd name="adj1" fmla="val 176718"/>
              <a:gd name="adj2" fmla="val 250801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位置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（水平）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65" name="矩形 78864"/>
          <p:cNvSpPr/>
          <p:nvPr/>
        </p:nvSpPr>
        <p:spPr>
          <a:xfrm>
            <a:off x="1524000" y="752475"/>
            <a:ext cx="4103688" cy="64516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/>
            </a:prstShdw>
          </a:effectLst>
        </p:spPr>
        <p:txBody>
          <a:bodyPr>
            <a:sp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）主要面板介绍</a:t>
            </a:r>
            <a:endParaRPr lang="zh-CN" altLang="en-US" sz="3600" b="1" dirty="0">
              <a:solidFill>
                <a:schemeClr val="tx1"/>
              </a:solidFill>
              <a:latin typeface="宋体" panose="02010600030101010101" pitchFamily="2" charset="-122"/>
              <a:sym typeface="Wingdings 2" pitchFamily="18" charset="2"/>
            </a:endParaRPr>
          </a:p>
        </p:txBody>
      </p:sp>
      <p:sp>
        <p:nvSpPr>
          <p:cNvPr id="78867" name="矩形 78866"/>
          <p:cNvSpPr/>
          <p:nvPr/>
        </p:nvSpPr>
        <p:spPr>
          <a:xfrm>
            <a:off x="7248525" y="2481263"/>
            <a:ext cx="576263" cy="295275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68" name="矩形 78867"/>
          <p:cNvSpPr/>
          <p:nvPr/>
        </p:nvSpPr>
        <p:spPr>
          <a:xfrm>
            <a:off x="8137525" y="2481263"/>
            <a:ext cx="576263" cy="295275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8871" name="矩形 78870"/>
          <p:cNvSpPr/>
          <p:nvPr/>
        </p:nvSpPr>
        <p:spPr>
          <a:xfrm>
            <a:off x="314325" y="159385"/>
            <a:ext cx="4918075" cy="583565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/>
            </a:prstShdw>
          </a:effec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</a:rPr>
              <a:t>TDS210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</a:rPr>
              <a:t>数字示波器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华文仿宋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5" name="图片 7987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4" name="文本占位符 79873"/>
          <p:cNvSpPr>
            <a:spLocks noGrp="1"/>
          </p:cNvSpPr>
          <p:nvPr>
            <p:ph type="body"/>
          </p:nvPr>
        </p:nvSpPr>
        <p:spPr>
          <a:xfrm>
            <a:off x="1703388" y="476250"/>
            <a:ext cx="4824412" cy="700405"/>
          </a:xfrm>
          <a:effectLst>
            <a:prstShdw prst="shdw12" dir="16200000">
              <a:schemeClr val="bg2">
                <a:alpha val="100000"/>
              </a:schemeClr>
            </a:prstShdw>
          </a:effectLst>
        </p:spPr>
        <p:txBody>
          <a:bodyPr vert="horz" wrap="square" lIns="91440" tIns="45720" rIns="91440" bIns="45720" anchor="t">
            <a:spAutoFit/>
          </a:bodyPr>
          <a:p>
            <a:pPr marL="0" indent="0">
              <a:spcBef>
                <a:spcPct val="50000"/>
              </a:spcBef>
              <a:buNone/>
            </a:pPr>
            <a:r>
              <a:rPr lang="zh-CN" altLang="en-US" sz="3600" b="1" dirty="0"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3600" b="1" dirty="0"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  <a:sym typeface="Wingdings" panose="05000000000000000000" pitchFamily="2" charset="2"/>
              </a:rPr>
              <a:t>）</a:t>
            </a:r>
            <a:r>
              <a:rPr lang="zh-CN" altLang="en-US" sz="3600" b="1" dirty="0">
                <a:latin typeface="宋体" panose="02010600030101010101" pitchFamily="2" charset="-122"/>
              </a:rPr>
              <a:t>应用举例：         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79876" name="矩形 79875"/>
          <p:cNvSpPr/>
          <p:nvPr/>
        </p:nvSpPr>
        <p:spPr>
          <a:xfrm>
            <a:off x="1992313" y="1052513"/>
            <a:ext cx="8280400" cy="1076325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/>
            </a:prst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观察一方波信号，测量信号的周期、频率及峰－峰值。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9877" name="矩形 79876"/>
          <p:cNvSpPr/>
          <p:nvPr/>
        </p:nvSpPr>
        <p:spPr>
          <a:xfrm>
            <a:off x="1992313" y="2205038"/>
            <a:ext cx="8280400" cy="1076325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/>
            </a:prst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 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开启电源开关，显示“启动自检”字样后按任一键开始测量。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9878" name="图片 79877" descr="sbq"/>
          <p:cNvPicPr>
            <a:picLocks noChangeAspect="1"/>
          </p:cNvPicPr>
          <p:nvPr/>
        </p:nvPicPr>
        <p:blipFill>
          <a:blip r:embed="rId2"/>
          <a:srcRect l="1137" r="1154"/>
          <a:stretch>
            <a:fillRect/>
          </a:stretch>
        </p:blipFill>
        <p:spPr>
          <a:xfrm>
            <a:off x="2566988" y="3860800"/>
            <a:ext cx="6372225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9" name="矩形标注 79878"/>
          <p:cNvSpPr/>
          <p:nvPr/>
        </p:nvSpPr>
        <p:spPr>
          <a:xfrm>
            <a:off x="4727575" y="3284538"/>
            <a:ext cx="1441450" cy="442912"/>
          </a:xfrm>
          <a:prstGeom prst="wedgeRectCallout">
            <a:avLst>
              <a:gd name="adj1" fmla="val -152972"/>
              <a:gd name="adj2" fmla="val 84407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电源开关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301" name="对象 12300"/>
          <p:cNvGraphicFramePr/>
          <p:nvPr/>
        </p:nvGraphicFramePr>
        <p:xfrm>
          <a:off x="2438400" y="1066800"/>
          <a:ext cx="693420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4591050" imgH="2552700" progId="Paint.Picture">
                  <p:embed/>
                </p:oleObj>
              </mc:Choice>
              <mc:Fallback>
                <p:oleObj name="" r:id="rId1" imgW="4591050" imgH="25527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438400" y="1066800"/>
                        <a:ext cx="6934200" cy="35782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xfrm>
            <a:off x="1905000" y="152400"/>
            <a:ext cx="2133600" cy="609600"/>
          </a:xfrm>
          <a:solidFill>
            <a:srgbClr val="CCECFF"/>
          </a:solidFill>
        </p:spPr>
        <p:txBody>
          <a:bodyPr lIns="92075" tIns="46038" rIns="92075" bIns="46038" anchor="ctr"/>
          <a:p>
            <a:pPr algn="l"/>
            <a:r>
              <a:rPr lang="zh-CN" altLang="en-US" sz="2400" b="1" dirty="0"/>
              <a:t>直流稳压电源</a:t>
            </a:r>
            <a:endParaRPr lang="zh-CN" altLang="en-US" sz="2400" b="1"/>
          </a:p>
        </p:txBody>
      </p:sp>
      <p:sp>
        <p:nvSpPr>
          <p:cNvPr id="12293" name="矩形 12292"/>
          <p:cNvSpPr/>
          <p:nvPr/>
        </p:nvSpPr>
        <p:spPr>
          <a:xfrm>
            <a:off x="3800475" y="2152650"/>
            <a:ext cx="9144000" cy="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5" name="矩形 12294"/>
          <p:cNvSpPr/>
          <p:nvPr/>
        </p:nvSpPr>
        <p:spPr>
          <a:xfrm>
            <a:off x="3800475" y="2152650"/>
            <a:ext cx="9144000" cy="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296" name="圆角矩形标注 12295"/>
          <p:cNvSpPr/>
          <p:nvPr/>
        </p:nvSpPr>
        <p:spPr>
          <a:xfrm>
            <a:off x="2819400" y="4724400"/>
            <a:ext cx="1219200" cy="381000"/>
          </a:xfrm>
          <a:prstGeom prst="wedgeRoundRectCallout">
            <a:avLst>
              <a:gd name="adj1" fmla="val 6120"/>
              <a:gd name="adj2" fmla="val -226667"/>
              <a:gd name="adj3" fmla="val 16667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电源开关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2297" name="圆角矩形标注 12296"/>
          <p:cNvSpPr/>
          <p:nvPr/>
        </p:nvSpPr>
        <p:spPr>
          <a:xfrm>
            <a:off x="8001000" y="3200400"/>
            <a:ext cx="1447800" cy="457200"/>
          </a:xfrm>
          <a:prstGeom prst="wedgeRoundRectCallout">
            <a:avLst>
              <a:gd name="adj1" fmla="val -69079"/>
              <a:gd name="adj2" fmla="val -151736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1600" dirty="0">
                <a:latin typeface="Times New Roman" panose="02020603050405020304" pitchFamily="18" charset="0"/>
              </a:rPr>
              <a:t>-12V</a:t>
            </a:r>
            <a:r>
              <a:rPr lang="zh-CN" altLang="en-US" sz="1600" dirty="0">
                <a:latin typeface="Times New Roman" panose="02020603050405020304" pitchFamily="18" charset="0"/>
              </a:rPr>
              <a:t>接线处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2298" name="圆角矩形标注 12297"/>
          <p:cNvSpPr/>
          <p:nvPr/>
        </p:nvSpPr>
        <p:spPr>
          <a:xfrm>
            <a:off x="6019800" y="4724400"/>
            <a:ext cx="1371600" cy="457200"/>
          </a:xfrm>
          <a:prstGeom prst="wedgeRoundRectCallout">
            <a:avLst>
              <a:gd name="adj1" fmla="val -11921"/>
              <a:gd name="adj2" fmla="val -167361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1600" dirty="0">
                <a:latin typeface="Times New Roman" panose="02020603050405020304" pitchFamily="18" charset="0"/>
              </a:rPr>
              <a:t>+5V</a:t>
            </a:r>
            <a:r>
              <a:rPr lang="zh-CN" altLang="en-US" sz="1600" dirty="0">
                <a:latin typeface="Times New Roman" panose="02020603050405020304" pitchFamily="18" charset="0"/>
              </a:rPr>
              <a:t>接线处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2299" name="圆角矩形标注 12298"/>
          <p:cNvSpPr/>
          <p:nvPr/>
        </p:nvSpPr>
        <p:spPr>
          <a:xfrm>
            <a:off x="8153400" y="914400"/>
            <a:ext cx="1600200" cy="457200"/>
          </a:xfrm>
          <a:prstGeom prst="wedgeRoundRectCallout">
            <a:avLst>
              <a:gd name="adj1" fmla="val -46231"/>
              <a:gd name="adj2" fmla="val 297222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1600" dirty="0">
                <a:latin typeface="Times New Roman" panose="02020603050405020304" pitchFamily="18" charset="0"/>
              </a:rPr>
              <a:t>+6V</a:t>
            </a:r>
            <a:r>
              <a:rPr lang="zh-CN" altLang="en-US" sz="1600" dirty="0">
                <a:latin typeface="Times New Roman" panose="02020603050405020304" pitchFamily="18" charset="0"/>
              </a:rPr>
              <a:t>接线处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2300" name="圆角矩形标注 12299"/>
          <p:cNvSpPr/>
          <p:nvPr/>
        </p:nvSpPr>
        <p:spPr>
          <a:xfrm>
            <a:off x="6324600" y="914400"/>
            <a:ext cx="1524000" cy="457200"/>
          </a:xfrm>
          <a:prstGeom prst="wedgeRoundRectCallout">
            <a:avLst>
              <a:gd name="adj1" fmla="val -38435"/>
              <a:gd name="adj2" fmla="val 290278"/>
              <a:gd name="adj3" fmla="val 166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en-US" altLang="zh-CN" sz="1600" dirty="0">
                <a:latin typeface="Times New Roman" panose="02020603050405020304" pitchFamily="18" charset="0"/>
              </a:rPr>
              <a:t>+12V</a:t>
            </a:r>
            <a:r>
              <a:rPr lang="zh-CN" altLang="en-US" sz="1600" dirty="0">
                <a:latin typeface="Times New Roman" panose="02020603050405020304" pitchFamily="18" charset="0"/>
              </a:rPr>
              <a:t>接线处</a:t>
            </a:r>
            <a:endParaRPr lang="zh-CN" altLang="en-US" sz="1600">
              <a:latin typeface="Times New Roman" panose="02020603050405020304" pitchFamily="18" charset="0"/>
            </a:endParaRPr>
          </a:p>
        </p:txBody>
      </p:sp>
      <p:sp>
        <p:nvSpPr>
          <p:cNvPr id="12302" name="矩形 12301"/>
          <p:cNvSpPr/>
          <p:nvPr/>
        </p:nvSpPr>
        <p:spPr>
          <a:xfrm>
            <a:off x="3800475" y="2152650"/>
            <a:ext cx="9144000" cy="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2303" name="动作按钮: 后退或前一项 12302">
            <a:hlinkClick r:id="" action="ppaction://hlinkshowjump?jump=previousslide"/>
          </p:cNvPr>
          <p:cNvSpPr/>
          <p:nvPr/>
        </p:nvSpPr>
        <p:spPr>
          <a:xfrm>
            <a:off x="8991600" y="5791200"/>
            <a:ext cx="381000" cy="304800"/>
          </a:xfrm>
          <a:prstGeom prst="actionButtonBackPrevious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6" grpId="0" bldLvl="0" animBg="1"/>
      <p:bldP spid="12297" grpId="0" bldLvl="0" animBg="1"/>
      <p:bldP spid="12298" grpId="0" bldLvl="0" animBg="1"/>
      <p:bldP spid="12299" grpId="0" bldLvl="0" animBg="1"/>
      <p:bldP spid="1230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904" name="图片 8090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3" name="图片 80902" descr="sbq"/>
          <p:cNvPicPr>
            <a:picLocks noChangeAspect="1"/>
          </p:cNvPicPr>
          <p:nvPr/>
        </p:nvPicPr>
        <p:blipFill>
          <a:blip r:embed="rId2"/>
          <a:srcRect l="1137" r="1154"/>
          <a:stretch>
            <a:fillRect/>
          </a:stretch>
        </p:blipFill>
        <p:spPr>
          <a:xfrm>
            <a:off x="2424113" y="765175"/>
            <a:ext cx="6372225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9" name="线形标注 1(无边框) 80898"/>
          <p:cNvSpPr/>
          <p:nvPr/>
        </p:nvSpPr>
        <p:spPr>
          <a:xfrm>
            <a:off x="3216275" y="1412875"/>
            <a:ext cx="1655763" cy="503238"/>
          </a:xfrm>
          <a:prstGeom prst="callout1">
            <a:avLst>
              <a:gd name="adj1" fmla="val 22713"/>
              <a:gd name="adj2" fmla="val 104602"/>
              <a:gd name="adj3" fmla="val 30282"/>
              <a:gd name="adj4" fmla="val 171236"/>
            </a:avLst>
          </a:prstGeom>
          <a:solidFill>
            <a:srgbClr val="FF0000">
              <a:alpha val="53000"/>
            </a:srgb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耦合</a:t>
            </a:r>
            <a:r>
              <a:rPr lang="zh-CN" altLang="en-US" sz="2400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交流</a:t>
            </a:r>
            <a:endParaRPr lang="zh-CN" altLang="en-US" sz="2400" b="0" u="sng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0" name="线形标注 1(无边框) 80899"/>
          <p:cNvSpPr/>
          <p:nvPr/>
        </p:nvSpPr>
        <p:spPr>
          <a:xfrm>
            <a:off x="3648075" y="3789363"/>
            <a:ext cx="1295400" cy="431800"/>
          </a:xfrm>
          <a:prstGeom prst="callout1">
            <a:avLst>
              <a:gd name="adj1" fmla="val 26472"/>
              <a:gd name="adj2" fmla="val 105884"/>
              <a:gd name="adj3" fmla="val -62500"/>
              <a:gd name="adj4" fmla="val 222796"/>
            </a:avLst>
          </a:prstGeom>
          <a:solidFill>
            <a:srgbClr val="FF0000">
              <a:alpha val="50999"/>
            </a:srgb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探头</a:t>
            </a:r>
            <a:r>
              <a:rPr lang="en-US" altLang="zh-CN" sz="2400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1X</a:t>
            </a:r>
            <a:endParaRPr lang="en-US" altLang="zh-CN" sz="2400" b="0" u="sng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1" name="矩形标注 80900"/>
          <p:cNvSpPr/>
          <p:nvPr/>
        </p:nvSpPr>
        <p:spPr>
          <a:xfrm>
            <a:off x="8975725" y="1989138"/>
            <a:ext cx="1512888" cy="503237"/>
          </a:xfrm>
          <a:prstGeom prst="wedgeRectCallout">
            <a:avLst>
              <a:gd name="adj1" fmla="val -200894"/>
              <a:gd name="adj2" fmla="val -10884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CH1 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菜单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2" name="矩形 80901"/>
          <p:cNvSpPr/>
          <p:nvPr/>
        </p:nvSpPr>
        <p:spPr>
          <a:xfrm>
            <a:off x="1847850" y="4292600"/>
            <a:ext cx="8064500" cy="1548130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sym typeface="Wingdings" panose="05000000000000000000" pitchFamily="2" charset="2"/>
              </a:rPr>
              <a:t></a:t>
            </a:r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将被测信号从</a:t>
            </a: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CH1</a:t>
            </a:r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输入端加入，按下</a:t>
            </a: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CH1</a:t>
            </a:r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菜单键，通过斜面按钮设定耦合为“交流”，衰减系数为“</a:t>
            </a: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1X”</a:t>
            </a:r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，使屏幕上出现扫描线。</a:t>
            </a:r>
            <a:endParaRPr lang="zh-CN" altLang="en-US" sz="3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5" name="矩形 80904"/>
          <p:cNvSpPr/>
          <p:nvPr/>
        </p:nvSpPr>
        <p:spPr>
          <a:xfrm>
            <a:off x="5951538" y="1412875"/>
            <a:ext cx="504825" cy="1655763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0908" name="线形标注 1(无边框) 80907"/>
          <p:cNvSpPr/>
          <p:nvPr/>
        </p:nvSpPr>
        <p:spPr>
          <a:xfrm>
            <a:off x="3071813" y="2276475"/>
            <a:ext cx="1295400" cy="431800"/>
          </a:xfrm>
          <a:prstGeom prst="callout1">
            <a:avLst>
              <a:gd name="adj1" fmla="val 26472"/>
              <a:gd name="adj2" fmla="val 105884"/>
              <a:gd name="adj3" fmla="val 37500"/>
              <a:gd name="adj4" fmla="val 222796"/>
            </a:avLst>
          </a:prstGeom>
          <a:solidFill>
            <a:srgbClr val="FF0000">
              <a:alpha val="50999"/>
            </a:srgbClr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斜面钮</a:t>
            </a:r>
            <a:endParaRPr lang="zh-CN" altLang="en-US" sz="24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ldLvl="0" animBg="1"/>
      <p:bldP spid="80900" grpId="0" bldLvl="0" animBg="1"/>
      <p:bldP spid="80901" grpId="0" bldLvl="0" animBg="1"/>
      <p:bldP spid="8090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27" name="图片 81926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2" name="文本占位符 81921"/>
          <p:cNvSpPr>
            <a:spLocks noGrp="1"/>
          </p:cNvSpPr>
          <p:nvPr>
            <p:ph type="body"/>
          </p:nvPr>
        </p:nvSpPr>
        <p:spPr>
          <a:xfrm>
            <a:off x="1703388" y="5229225"/>
            <a:ext cx="7632700" cy="1397000"/>
          </a:xfrm>
        </p:spPr>
        <p:txBody>
          <a:bodyPr>
            <a:normAutofit lnSpcReduction="10000"/>
          </a:bodyPr>
          <a:p>
            <a:pPr>
              <a:buNone/>
            </a:pPr>
            <a:r>
              <a:rPr lang="en-US" altLang="zh-CN" sz="2800" b="1" dirty="0">
                <a:latin typeface="宋体" panose="02010600030101010101" pitchFamily="2" charset="-122"/>
                <a:sym typeface="Wingdings" panose="05000000000000000000" pitchFamily="2" charset="2"/>
              </a:rPr>
              <a:t></a:t>
            </a:r>
            <a:r>
              <a:rPr lang="zh-CN" altLang="en-US" sz="2800" b="1" dirty="0"/>
              <a:t>按下</a:t>
            </a:r>
            <a:r>
              <a:rPr lang="en-US" altLang="zh-CN" sz="2800" b="1" dirty="0">
                <a:latin typeface="Times New Roman" panose="02020603050405020304" pitchFamily="18" charset="0"/>
              </a:rPr>
              <a:t>AUTOSET</a:t>
            </a:r>
            <a:r>
              <a:rPr lang="zh-CN" altLang="en-US" sz="2800" b="1" dirty="0"/>
              <a:t>（自动设置）键，使屏幕上显示的波形清晰，高度适中。否则调节“伏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格”、“秒</a:t>
            </a:r>
            <a:r>
              <a:rPr lang="en-US" altLang="zh-CN" sz="2800" b="1" dirty="0"/>
              <a:t>/</a:t>
            </a:r>
            <a:r>
              <a:rPr lang="zh-CN" altLang="en-US" sz="2800" b="1" dirty="0"/>
              <a:t>格”旋钮。</a:t>
            </a:r>
            <a:endParaRPr lang="zh-CN" altLang="en-US" sz="2800" b="1" dirty="0"/>
          </a:p>
        </p:txBody>
      </p:sp>
      <p:pic>
        <p:nvPicPr>
          <p:cNvPr id="81923" name="图片 81922" descr="sb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836613"/>
            <a:ext cx="7885112" cy="347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24" name="矩形标注 81923"/>
          <p:cNvSpPr/>
          <p:nvPr/>
        </p:nvSpPr>
        <p:spPr>
          <a:xfrm>
            <a:off x="7248525" y="117475"/>
            <a:ext cx="2087563" cy="503238"/>
          </a:xfrm>
          <a:prstGeom prst="wedgeRectCallout">
            <a:avLst>
              <a:gd name="adj1" fmla="val 23537"/>
              <a:gd name="adj2" fmla="val 121292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AUTOSET</a:t>
            </a:r>
            <a:endParaRPr lang="en-US" altLang="zh-CN" sz="24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5" name="矩形标注 81924"/>
          <p:cNvSpPr/>
          <p:nvPr/>
        </p:nvSpPr>
        <p:spPr>
          <a:xfrm>
            <a:off x="3792538" y="3213100"/>
            <a:ext cx="2159000" cy="442913"/>
          </a:xfrm>
          <a:prstGeom prst="wedgeRectCallout">
            <a:avLst>
              <a:gd name="adj1" fmla="val 101764"/>
              <a:gd name="adj2" fmla="val -68278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伏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格（通道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6" name="矩形标注 81925"/>
          <p:cNvSpPr/>
          <p:nvPr/>
        </p:nvSpPr>
        <p:spPr>
          <a:xfrm>
            <a:off x="9048750" y="4652963"/>
            <a:ext cx="863600" cy="442912"/>
          </a:xfrm>
          <a:prstGeom prst="wedgeRectCallout">
            <a:avLst>
              <a:gd name="adj1" fmla="val -77574"/>
              <a:gd name="adj2" fmla="val -354657"/>
            </a:avLst>
          </a:prstGeom>
          <a:solidFill>
            <a:schemeClr val="accent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</a:t>
            </a:r>
            <a:r>
              <a:rPr lang="en-US" altLang="zh-CN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格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bldLvl="0" animBg="1"/>
      <p:bldP spid="81925" grpId="0" bldLvl="0" animBg="1"/>
      <p:bldP spid="8192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2953" name="图片 8295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2" name="图片 82951" descr="sbq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1177925"/>
            <a:ext cx="7885112" cy="3475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47" name="矩形 82946"/>
          <p:cNvSpPr/>
          <p:nvPr/>
        </p:nvSpPr>
        <p:spPr>
          <a:xfrm>
            <a:off x="1774825" y="5084763"/>
            <a:ext cx="8496300" cy="1056005"/>
          </a:xfrm>
          <a:prstGeom prst="rect">
            <a:avLst/>
          </a:prstGeom>
          <a:noFill/>
          <a:ln w="9525">
            <a:noFill/>
          </a:ln>
        </p:spPr>
        <p:txBody>
          <a:bodyPr lIns="0" tIns="36000" rIns="0" bIns="36000">
            <a:spAutoFit/>
          </a:bodyPr>
          <a:p>
            <a:pPr algn="l">
              <a:spcBef>
                <a:spcPct val="20000"/>
              </a:spcBef>
            </a:pP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</a:t>
            </a:r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按下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MEASURE</a:t>
            </a:r>
            <a:r>
              <a:rPr lang="zh-CN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键</a:t>
            </a:r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，在选取“信源”为</a:t>
            </a: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CH1</a:t>
            </a:r>
            <a:r>
              <a:rPr lang="zh-CN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后，再选择测量类型：周期、频率及峰－峰值。</a:t>
            </a:r>
            <a:endParaRPr lang="zh-CN" altLang="en-US" sz="3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8" name="矩形标注 82947"/>
          <p:cNvSpPr/>
          <p:nvPr/>
        </p:nvSpPr>
        <p:spPr>
          <a:xfrm>
            <a:off x="7535863" y="530225"/>
            <a:ext cx="2085975" cy="431800"/>
          </a:xfrm>
          <a:prstGeom prst="wedgeRectCallout">
            <a:avLst>
              <a:gd name="adj1" fmla="val -58296"/>
              <a:gd name="adj2" fmla="val 126838"/>
            </a:avLst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36000" rIns="0" bIns="36000"/>
          <a:p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MEASURE</a:t>
            </a:r>
            <a:endParaRPr lang="en-US" altLang="zh-CN" sz="24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9" name="线形标注 1(无边框) 82948"/>
          <p:cNvSpPr/>
          <p:nvPr/>
        </p:nvSpPr>
        <p:spPr>
          <a:xfrm>
            <a:off x="4656138" y="1711325"/>
            <a:ext cx="1130300" cy="835025"/>
          </a:xfrm>
          <a:prstGeom prst="callout1">
            <a:avLst>
              <a:gd name="adj1" fmla="val 13690"/>
              <a:gd name="adj2" fmla="val 106741"/>
              <a:gd name="adj3" fmla="val 62356"/>
              <a:gd name="adj4" fmla="val 165167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lIns="0" tIns="36000" rIns="0" bIns="36000"/>
          <a:p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CH1</a:t>
            </a:r>
            <a:endParaRPr lang="en-US" altLang="zh-CN" sz="24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频率</a:t>
            </a:r>
            <a:endParaRPr lang="zh-CN" altLang="en-US" sz="2400" b="0" u="sng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50" name="线形标注 1(无边框) 82949"/>
          <p:cNvSpPr/>
          <p:nvPr/>
        </p:nvSpPr>
        <p:spPr>
          <a:xfrm>
            <a:off x="4656138" y="2617788"/>
            <a:ext cx="1130300" cy="835025"/>
          </a:xfrm>
          <a:prstGeom prst="callout1">
            <a:avLst>
              <a:gd name="adj1" fmla="val 13690"/>
              <a:gd name="adj2" fmla="val 106741"/>
              <a:gd name="adj3" fmla="val 41065"/>
              <a:gd name="adj4" fmla="val 168537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lIns="0" tIns="36000" rIns="0" bIns="36000"/>
          <a:p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CH1</a:t>
            </a:r>
            <a:endParaRPr lang="en-US" altLang="zh-CN" sz="24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0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周期</a:t>
            </a:r>
            <a:endParaRPr lang="zh-CN" altLang="en-US" sz="2400" b="0" u="sng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51" name="线形标注 1(无边框) 82950"/>
          <p:cNvSpPr/>
          <p:nvPr/>
        </p:nvSpPr>
        <p:spPr>
          <a:xfrm>
            <a:off x="4656138" y="3511550"/>
            <a:ext cx="1130300" cy="835025"/>
          </a:xfrm>
          <a:prstGeom prst="callout1">
            <a:avLst>
              <a:gd name="adj1" fmla="val 13690"/>
              <a:gd name="adj2" fmla="val 106741"/>
              <a:gd name="adj3" fmla="val 16731"/>
              <a:gd name="adj4" fmla="val 167417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arrow" w="med" len="med"/>
          </a:ln>
        </p:spPr>
        <p:txBody>
          <a:bodyPr lIns="0" tIns="36000" rIns="0" bIns="36000"/>
          <a:p>
            <a:r>
              <a:rPr lang="en-US" altLang="zh-CN" sz="24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CH1</a:t>
            </a:r>
            <a:endParaRPr lang="en-US" altLang="zh-CN" sz="24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峰－峰值</a:t>
            </a:r>
            <a:endParaRPr lang="zh-CN" altLang="en-US" sz="20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ldLvl="0" animBg="1"/>
      <p:bldP spid="82949" grpId="0" bldLvl="0" animBg="1"/>
      <p:bldP spid="82950" grpId="0" bldLvl="0" animBg="1"/>
      <p:bldP spid="8295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27120" y="2328306"/>
            <a:ext cx="5293360" cy="167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谢谢观赏</a:t>
            </a:r>
            <a:endParaRPr lang="zh-CN" altLang="en-US" sz="8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648950" y="7753350"/>
            <a:ext cx="72327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延迟符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311181"/>
            <a:ext cx="12192000" cy="15380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5622819"/>
            <a:ext cx="12192000" cy="153803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4687" y="649605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048000" y="2299548"/>
            <a:ext cx="6744970" cy="1411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02  </a:t>
            </a:r>
            <a:r>
              <a:rPr lang="zh-CN" altLang="en-US" sz="6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常用电子仪器</a:t>
            </a:r>
            <a:endParaRPr lang="zh-CN" altLang="en-US" sz="6600" b="1" dirty="0" smtClean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48950" y="7753350"/>
            <a:ext cx="72327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延迟符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311181"/>
            <a:ext cx="12192000" cy="15380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 rot="10800000">
            <a:off x="0" y="5622819"/>
            <a:ext cx="12192000" cy="1538039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2438400" cy="609600"/>
          </a:xfrm>
          <a:solidFill>
            <a:srgbClr val="CCECFF"/>
          </a:solidFill>
        </p:spPr>
        <p:txBody>
          <a:bodyPr lIns="92075" tIns="46038" rIns="92075" bIns="46038" anchor="ctr"/>
          <a:p>
            <a:pPr algn="l"/>
            <a:r>
              <a:rPr lang="zh-CN" altLang="en-US" sz="2400" b="1" dirty="0"/>
              <a:t>函数信号发生器</a:t>
            </a:r>
            <a:endParaRPr lang="zh-CN" altLang="en-US" sz="2400" b="1"/>
          </a:p>
        </p:txBody>
      </p:sp>
      <p:sp>
        <p:nvSpPr>
          <p:cNvPr id="10245" name="矩形 10244"/>
          <p:cNvSpPr/>
          <p:nvPr/>
        </p:nvSpPr>
        <p:spPr>
          <a:xfrm>
            <a:off x="3457575" y="2538413"/>
            <a:ext cx="9144000" cy="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10244" name="对象 10243"/>
          <p:cNvGraphicFramePr/>
          <p:nvPr/>
        </p:nvGraphicFramePr>
        <p:xfrm>
          <a:off x="2743200" y="4064000"/>
          <a:ext cx="6934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5610225" imgH="1895475" progId="Paint.Picture">
                  <p:embed/>
                </p:oleObj>
              </mc:Choice>
              <mc:Fallback>
                <p:oleObj name="" r:id="rId1" imgW="5610225" imgH="1895475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43200" y="4064000"/>
                        <a:ext cx="6934200" cy="21336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文本框 10245"/>
          <p:cNvSpPr txBox="1"/>
          <p:nvPr/>
        </p:nvSpPr>
        <p:spPr>
          <a:xfrm>
            <a:off x="1714500" y="952500"/>
            <a:ext cx="8763000" cy="2722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一、定以及用途</a:t>
            </a:r>
            <a:endParaRPr lang="zh-CN" altLang="en-US" sz="1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本仪器具有连续信号、扫频信号、函数信号、脉冲信号等多种输出信号和外部测频功能，故定名为函数信号发生器</a:t>
            </a:r>
            <a:r>
              <a:rPr lang="en-US" altLang="zh-CN" sz="1800" dirty="0">
                <a:latin typeface="Times New Roman" panose="02020603050405020304" pitchFamily="18" charset="0"/>
              </a:rPr>
              <a:t>/</a:t>
            </a:r>
            <a:r>
              <a:rPr lang="zh-CN" altLang="en-US" sz="1800" dirty="0">
                <a:latin typeface="Times New Roman" panose="02020603050405020304" pitchFamily="18" charset="0"/>
              </a:rPr>
              <a:t>计数器。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二、技术参数</a:t>
            </a:r>
            <a:endParaRPr lang="zh-CN" altLang="en-US" sz="1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输出频率：</a:t>
            </a:r>
            <a:r>
              <a:rPr lang="en-US" altLang="zh-CN" sz="1800" dirty="0">
                <a:latin typeface="Times New Roman" panose="02020603050405020304" pitchFamily="18" charset="0"/>
              </a:rPr>
              <a:t>0.2HZ~15MHZ</a:t>
            </a:r>
            <a:r>
              <a:rPr lang="zh-CN" altLang="en-US" sz="1800" dirty="0">
                <a:latin typeface="Times New Roman" panose="02020603050405020304" pitchFamily="18" charset="0"/>
              </a:rPr>
              <a:t>，分为三个不同输出端口。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输出信号波形：正弦波、三角波、方波和脉冲波。</a:t>
            </a:r>
            <a:endParaRPr lang="zh-CN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扫描方式：内部扫描和外部扫描。</a:t>
            </a:r>
            <a:endParaRPr lang="zh-CN" altLang="en-US" sz="1800" dirty="0">
              <a:latin typeface="Times New Roman" panose="02020603050405020304" pitchFamily="18" charset="0"/>
            </a:endParaRPr>
          </a:p>
        </p:txBody>
      </p:sp>
      <p:grpSp>
        <p:nvGrpSpPr>
          <p:cNvPr id="10273" name="组合 10272"/>
          <p:cNvGrpSpPr/>
          <p:nvPr/>
        </p:nvGrpSpPr>
        <p:grpSpPr>
          <a:xfrm>
            <a:off x="2209800" y="6096000"/>
            <a:ext cx="3581400" cy="533400"/>
            <a:chOff x="336" y="3840"/>
            <a:chExt cx="2256" cy="336"/>
          </a:xfrm>
        </p:grpSpPr>
        <p:sp>
          <p:nvSpPr>
            <p:cNvPr id="10250" name="圆角矩形标注 10249"/>
            <p:cNvSpPr/>
            <p:nvPr/>
          </p:nvSpPr>
          <p:spPr>
            <a:xfrm>
              <a:off x="1872" y="3936"/>
              <a:ext cx="720" cy="240"/>
            </a:xfrm>
            <a:prstGeom prst="wedgeRoundRectCallout">
              <a:avLst>
                <a:gd name="adj1" fmla="val 9861"/>
                <a:gd name="adj2" fmla="val -159583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扫描</a:t>
              </a:r>
              <a:r>
                <a:rPr lang="en-US" altLang="zh-CN" sz="1600" dirty="0">
                  <a:latin typeface="Times New Roman" panose="02020603050405020304" pitchFamily="18" charset="0"/>
                </a:rPr>
                <a:t>/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计数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251" name="圆角矩形标注 10250"/>
            <p:cNvSpPr/>
            <p:nvPr/>
          </p:nvSpPr>
          <p:spPr>
            <a:xfrm>
              <a:off x="1104" y="3888"/>
              <a:ext cx="816" cy="240"/>
            </a:xfrm>
            <a:prstGeom prst="wedgeRoundRectCallout">
              <a:avLst>
                <a:gd name="adj1" fmla="val 42032"/>
                <a:gd name="adj2" fmla="val -165000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频率选择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253" name="圆角矩形标注 10252"/>
            <p:cNvSpPr/>
            <p:nvPr/>
          </p:nvSpPr>
          <p:spPr>
            <a:xfrm>
              <a:off x="336" y="3840"/>
              <a:ext cx="768" cy="240"/>
            </a:xfrm>
            <a:prstGeom prst="wedgeRoundRectCallout">
              <a:avLst>
                <a:gd name="adj1" fmla="val 65755"/>
                <a:gd name="adj2" fmla="val -145417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电源开关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54" name="动作按钮: 前进或下一项 10253">
            <a:hlinkClick r:id="" action="ppaction://hlinkshowjump?jump=nextslide"/>
          </p:cNvPr>
          <p:cNvSpPr/>
          <p:nvPr/>
        </p:nvSpPr>
        <p:spPr>
          <a:xfrm>
            <a:off x="9753600" y="6172200"/>
            <a:ext cx="228600" cy="228600"/>
          </a:xfrm>
          <a:prstGeom prst="actionButtonForwardNext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5" name="动作按钮: 后退或前一项 10254">
            <a:hlinkClick r:id="" action="ppaction://hlinkshowjump?jump=previousslide"/>
          </p:cNvPr>
          <p:cNvSpPr/>
          <p:nvPr/>
        </p:nvSpPr>
        <p:spPr>
          <a:xfrm>
            <a:off x="9220200" y="6172200"/>
            <a:ext cx="228600" cy="228600"/>
          </a:xfrm>
          <a:prstGeom prst="actionButtonBackPrevious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9" name="折角形 10258"/>
          <p:cNvSpPr/>
          <p:nvPr/>
        </p:nvSpPr>
        <p:spPr>
          <a:xfrm>
            <a:off x="1828800" y="3810000"/>
            <a:ext cx="990600" cy="381000"/>
          </a:xfrm>
          <a:prstGeom prst="foldedCorner">
            <a:avLst>
              <a:gd name="adj" fmla="val 29167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1600" dirty="0">
                <a:latin typeface="Times New Roman" panose="02020603050405020304" pitchFamily="18" charset="0"/>
              </a:rPr>
              <a:t>频率显示屏</a:t>
            </a:r>
            <a:endParaRPr lang="zh-CN" altLang="en-US" sz="1600" dirty="0">
              <a:latin typeface="Times New Roman" panose="02020603050405020304" pitchFamily="18" charset="0"/>
            </a:endParaRPr>
          </a:p>
        </p:txBody>
      </p:sp>
      <p:grpSp>
        <p:nvGrpSpPr>
          <p:cNvPr id="10274" name="组合 10273"/>
          <p:cNvGrpSpPr/>
          <p:nvPr/>
        </p:nvGrpSpPr>
        <p:grpSpPr>
          <a:xfrm>
            <a:off x="8839200" y="3962400"/>
            <a:ext cx="1676400" cy="1600200"/>
            <a:chOff x="4272" y="2496"/>
            <a:chExt cx="1056" cy="1008"/>
          </a:xfrm>
        </p:grpSpPr>
        <p:sp>
          <p:nvSpPr>
            <p:cNvPr id="10248" name="圆角矩形标注 10247"/>
            <p:cNvSpPr/>
            <p:nvPr/>
          </p:nvSpPr>
          <p:spPr>
            <a:xfrm>
              <a:off x="4464" y="2496"/>
              <a:ext cx="768" cy="288"/>
            </a:xfrm>
            <a:prstGeom prst="wedgeRoundRectCallout">
              <a:avLst>
                <a:gd name="adj1" fmla="val -80468"/>
                <a:gd name="adj2" fmla="val 78819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外部输入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260" name="圆角矩形标注 10259"/>
            <p:cNvSpPr/>
            <p:nvPr/>
          </p:nvSpPr>
          <p:spPr>
            <a:xfrm>
              <a:off x="4272" y="3264"/>
              <a:ext cx="1056" cy="240"/>
            </a:xfrm>
            <a:prstGeom prst="wedgeRoundRectCallout">
              <a:avLst>
                <a:gd name="adj1" fmla="val -49338"/>
                <a:gd name="adj2" fmla="val 107083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函数信号输出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261" name="圆角矩形标注 10260"/>
            <p:cNvSpPr/>
            <p:nvPr/>
          </p:nvSpPr>
          <p:spPr>
            <a:xfrm>
              <a:off x="4272" y="2880"/>
              <a:ext cx="960" cy="240"/>
            </a:xfrm>
            <a:prstGeom prst="wedgeRoundRectCallout">
              <a:avLst>
                <a:gd name="adj1" fmla="val -70523"/>
                <a:gd name="adj2" fmla="val 105833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en-US" altLang="zh-CN" sz="1600" dirty="0">
                  <a:latin typeface="Times New Roman" panose="02020603050405020304" pitchFamily="18" charset="0"/>
                </a:rPr>
                <a:t>TTL</a:t>
              </a:r>
              <a:r>
                <a:rPr lang="zh-CN" altLang="en-US" sz="1600" dirty="0">
                  <a:latin typeface="Times New Roman" panose="02020603050405020304" pitchFamily="18" charset="0"/>
                </a:rPr>
                <a:t>信号输出</a:t>
              </a:r>
              <a:endParaRPr lang="zh-CN" altLang="en-US" sz="16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63" name="任意多边形 10262"/>
          <p:cNvSpPr/>
          <p:nvPr/>
        </p:nvSpPr>
        <p:spPr>
          <a:xfrm>
            <a:off x="2362200" y="4114800"/>
            <a:ext cx="1219200" cy="457200"/>
          </a:xfrm>
          <a:custGeom>
            <a:avLst/>
            <a:gdLst/>
            <a:ahLst/>
            <a:cxnLst/>
            <a:pathLst>
              <a:path w="768" h="288">
                <a:moveTo>
                  <a:pt x="0" y="0"/>
                </a:moveTo>
                <a:lnTo>
                  <a:pt x="144" y="288"/>
                </a:lnTo>
                <a:lnTo>
                  <a:pt x="768" y="288"/>
                </a:lnTo>
              </a:path>
            </a:pathLst>
          </a:custGeom>
          <a:solidFill>
            <a:schemeClr val="hlink"/>
          </a:solidFill>
          <a:ln w="2857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276" name="组合 10275"/>
          <p:cNvGrpSpPr/>
          <p:nvPr/>
        </p:nvGrpSpPr>
        <p:grpSpPr>
          <a:xfrm>
            <a:off x="4343400" y="3657600"/>
            <a:ext cx="4191000" cy="762000"/>
            <a:chOff x="1776" y="2304"/>
            <a:chExt cx="2640" cy="480"/>
          </a:xfrm>
        </p:grpSpPr>
        <p:sp>
          <p:nvSpPr>
            <p:cNvPr id="10247" name="圆角矩形标注 10246"/>
            <p:cNvSpPr/>
            <p:nvPr/>
          </p:nvSpPr>
          <p:spPr>
            <a:xfrm>
              <a:off x="3552" y="2352"/>
              <a:ext cx="864" cy="240"/>
            </a:xfrm>
            <a:prstGeom prst="wedgeRoundRectCallout">
              <a:avLst>
                <a:gd name="adj1" fmla="val -34954"/>
                <a:gd name="adj2" fmla="val 156667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宽度调节钮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252" name="圆角矩形标注 10251"/>
            <p:cNvSpPr/>
            <p:nvPr/>
          </p:nvSpPr>
          <p:spPr>
            <a:xfrm>
              <a:off x="2592" y="2304"/>
              <a:ext cx="864" cy="288"/>
            </a:xfrm>
            <a:prstGeom prst="wedgeRoundRectCallout">
              <a:avLst>
                <a:gd name="adj1" fmla="val 18866"/>
                <a:gd name="adj2" fmla="val 157986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扫描速度钮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10275" name="组合 10274"/>
            <p:cNvGrpSpPr/>
            <p:nvPr/>
          </p:nvGrpSpPr>
          <p:grpSpPr>
            <a:xfrm>
              <a:off x="1776" y="2304"/>
              <a:ext cx="672" cy="480"/>
              <a:chOff x="1776" y="2304"/>
              <a:chExt cx="672" cy="480"/>
            </a:xfrm>
          </p:grpSpPr>
          <p:sp>
            <p:nvSpPr>
              <p:cNvPr id="10256" name="折角形 10255"/>
              <p:cNvSpPr/>
              <p:nvPr/>
            </p:nvSpPr>
            <p:spPr>
              <a:xfrm>
                <a:off x="1776" y="2304"/>
                <a:ext cx="672" cy="288"/>
              </a:xfrm>
              <a:prstGeom prst="foldedCorner">
                <a:avLst>
                  <a:gd name="adj" fmla="val 28819"/>
                </a:avLst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1600" dirty="0">
                    <a:latin typeface="Times New Roman" panose="02020603050405020304" pitchFamily="18" charset="0"/>
                  </a:rPr>
                  <a:t>幅度显示屏</a:t>
                </a:r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4" name="直接连接符 10263"/>
              <p:cNvSpPr/>
              <p:nvPr/>
            </p:nvSpPr>
            <p:spPr>
              <a:xfrm>
                <a:off x="2256" y="2592"/>
                <a:ext cx="0" cy="192"/>
              </a:xfrm>
              <a:prstGeom prst="line">
                <a:avLst/>
              </a:prstGeom>
              <a:ln w="28575" cap="flat" cmpd="sng">
                <a:solidFill>
                  <a:srgbClr val="FFFF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0277" name="组合 10276"/>
          <p:cNvGrpSpPr/>
          <p:nvPr/>
        </p:nvGrpSpPr>
        <p:grpSpPr>
          <a:xfrm>
            <a:off x="5943600" y="5867400"/>
            <a:ext cx="3505200" cy="762000"/>
            <a:chOff x="2544" y="3696"/>
            <a:chExt cx="2160" cy="480"/>
          </a:xfrm>
        </p:grpSpPr>
        <p:sp>
          <p:nvSpPr>
            <p:cNvPr id="10249" name="圆角矩形标注 10248"/>
            <p:cNvSpPr/>
            <p:nvPr/>
          </p:nvSpPr>
          <p:spPr>
            <a:xfrm>
              <a:off x="2544" y="3888"/>
              <a:ext cx="672" cy="240"/>
            </a:xfrm>
            <a:prstGeom prst="wedgeRoundRectCallout">
              <a:avLst>
                <a:gd name="adj1" fmla="val -36310"/>
                <a:gd name="adj2" fmla="val -152917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波形选择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0262" name="圆角矩形标注 10261"/>
            <p:cNvSpPr/>
            <p:nvPr/>
          </p:nvSpPr>
          <p:spPr>
            <a:xfrm>
              <a:off x="3936" y="3936"/>
              <a:ext cx="768" cy="240"/>
            </a:xfrm>
            <a:prstGeom prst="wedgeRoundRectCallout">
              <a:avLst>
                <a:gd name="adj1" fmla="val -77866"/>
                <a:gd name="adj2" fmla="val -257917"/>
                <a:gd name="adj3" fmla="val 1666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幅度调节</a:t>
              </a:r>
              <a:endParaRPr lang="zh-CN" altLang="en-US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10272" name="组合 10271"/>
            <p:cNvGrpSpPr/>
            <p:nvPr/>
          </p:nvGrpSpPr>
          <p:grpSpPr>
            <a:xfrm>
              <a:off x="2976" y="3696"/>
              <a:ext cx="864" cy="480"/>
              <a:chOff x="2976" y="3696"/>
              <a:chExt cx="864" cy="480"/>
            </a:xfrm>
          </p:grpSpPr>
          <p:sp>
            <p:nvSpPr>
              <p:cNvPr id="10258" name="折角形 10257"/>
              <p:cNvSpPr/>
              <p:nvPr/>
            </p:nvSpPr>
            <p:spPr>
              <a:xfrm flipH="1" flipV="1">
                <a:off x="3168" y="3840"/>
                <a:ext cx="672" cy="336"/>
              </a:xfrm>
              <a:prstGeom prst="foldedCorner">
                <a:avLst>
                  <a:gd name="adj" fmla="val 36981"/>
                </a:avLst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wrap="none" anchor="ctr"/>
              <a:p>
                <a:pPr algn="ctr"/>
                <a:r>
                  <a:rPr lang="zh-CN" altLang="en-US" sz="1600" dirty="0">
                    <a:latin typeface="Times New Roman" panose="02020603050405020304" pitchFamily="18" charset="0"/>
                  </a:rPr>
                  <a:t>幅度衰减钮</a:t>
                </a:r>
                <a:endParaRPr lang="zh-CN" altLang="en-US" sz="16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5" name="任意多边形 10264"/>
              <p:cNvSpPr/>
              <p:nvPr/>
            </p:nvSpPr>
            <p:spPr>
              <a:xfrm>
                <a:off x="2976" y="3696"/>
                <a:ext cx="384" cy="192"/>
              </a:xfrm>
              <a:custGeom>
                <a:avLst/>
                <a:gdLst/>
                <a:ahLst/>
                <a:cxnLst/>
                <a:pathLst>
                  <a:path w="384" h="192">
                    <a:moveTo>
                      <a:pt x="0" y="0"/>
                    </a:moveTo>
                    <a:lnTo>
                      <a:pt x="336" y="0"/>
                    </a:lnTo>
                    <a:lnTo>
                      <a:pt x="384" y="192"/>
                    </a:lnTo>
                  </a:path>
                </a:pathLst>
              </a:custGeom>
              <a:solidFill>
                <a:schemeClr val="hlink"/>
              </a:solidFill>
              <a:ln w="2857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10271" name="组合 10270"/>
          <p:cNvGrpSpPr/>
          <p:nvPr/>
        </p:nvGrpSpPr>
        <p:grpSpPr>
          <a:xfrm>
            <a:off x="1981200" y="4953000"/>
            <a:ext cx="4800600" cy="609600"/>
            <a:chOff x="288" y="3120"/>
            <a:chExt cx="3024" cy="384"/>
          </a:xfrm>
        </p:grpSpPr>
        <p:sp>
          <p:nvSpPr>
            <p:cNvPr id="10257" name="折角形 10256"/>
            <p:cNvSpPr/>
            <p:nvPr/>
          </p:nvSpPr>
          <p:spPr>
            <a:xfrm>
              <a:off x="288" y="3120"/>
              <a:ext cx="624" cy="240"/>
            </a:xfrm>
            <a:prstGeom prst="foldedCorner">
              <a:avLst>
                <a:gd name="adj" fmla="val 41347"/>
              </a:avLst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1600" dirty="0">
                  <a:latin typeface="Times New Roman" panose="02020603050405020304" pitchFamily="18" charset="0"/>
                </a:rPr>
                <a:t>输出波形</a:t>
              </a:r>
              <a:endParaRPr lang="zh-CN" altLang="en-US" sz="1600" dirty="0">
                <a:latin typeface="Times New Roman" panose="02020603050405020304" pitchFamily="18" charset="0"/>
              </a:endParaRPr>
            </a:p>
          </p:txBody>
        </p:sp>
        <p:sp>
          <p:nvSpPr>
            <p:cNvPr id="10266" name="任意多边形 10265"/>
            <p:cNvSpPr/>
            <p:nvPr/>
          </p:nvSpPr>
          <p:spPr>
            <a:xfrm>
              <a:off x="816" y="3312"/>
              <a:ext cx="2496" cy="192"/>
            </a:xfrm>
            <a:custGeom>
              <a:avLst/>
              <a:gdLst/>
              <a:ahLst/>
              <a:cxnLst/>
              <a:pathLst>
                <a:path w="2160" h="192">
                  <a:moveTo>
                    <a:pt x="0" y="0"/>
                  </a:moveTo>
                  <a:lnTo>
                    <a:pt x="1056" y="192"/>
                  </a:lnTo>
                  <a:lnTo>
                    <a:pt x="2160" y="144"/>
                  </a:ln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/>
      <p:bldP spid="10246" grpId="0" bldLvl="0" animBg="1"/>
      <p:bldP spid="1025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2" name="矩形 68611"/>
          <p:cNvSpPr/>
          <p:nvPr/>
        </p:nvSpPr>
        <p:spPr>
          <a:xfrm>
            <a:off x="1847850" y="260350"/>
            <a:ext cx="5184775" cy="583565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/>
            </a:prstShdw>
          </a:effectLst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</a:rPr>
              <a:t>SG1020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华文仿宋" pitchFamily="2" charset="-122"/>
              </a:rPr>
              <a:t>信号发生器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华文仿宋" pitchFamily="2" charset="-122"/>
            </a:endParaRPr>
          </a:p>
        </p:txBody>
      </p:sp>
      <p:sp>
        <p:nvSpPr>
          <p:cNvPr id="68614" name="矩形 68613"/>
          <p:cNvSpPr/>
          <p:nvPr/>
        </p:nvSpPr>
        <p:spPr>
          <a:xfrm>
            <a:off x="1774825" y="1268413"/>
            <a:ext cx="8489950" cy="33131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8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</a:t>
            </a:r>
            <a:r>
              <a:rPr lang="zh-CN" altLang="en-US" b="1" dirty="0">
                <a:latin typeface="Times New Roman" panose="02020603050405020304" pitchFamily="18" charset="0"/>
              </a:rPr>
              <a:t>本仪器具有</a:t>
            </a:r>
            <a:r>
              <a:rPr lang="en-US" altLang="zh-CN" b="1" dirty="0">
                <a:latin typeface="Times New Roman" panose="02020603050405020304" pitchFamily="18" charset="0"/>
              </a:rPr>
              <a:t>TTL</a:t>
            </a:r>
            <a:r>
              <a:rPr lang="zh-CN" altLang="en-US" b="1" dirty="0">
                <a:latin typeface="Times New Roman" panose="02020603050405020304" pitchFamily="18" charset="0"/>
              </a:rPr>
              <a:t>波、正弦波、方波、三角波、调频、调幅、调相、</a:t>
            </a:r>
            <a:r>
              <a:rPr lang="en-US" altLang="zh-CN" b="1" dirty="0">
                <a:latin typeface="Times New Roman" panose="02020603050405020304" pitchFamily="18" charset="0"/>
              </a:rPr>
              <a:t>FSK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ASK</a:t>
            </a:r>
            <a:r>
              <a:rPr lang="zh-CN" altLang="en-US" b="1" dirty="0">
                <a:latin typeface="Times New Roman" panose="02020603050405020304" pitchFamily="18" charset="0"/>
              </a:rPr>
              <a:t>、</a:t>
            </a:r>
            <a:r>
              <a:rPr lang="en-US" altLang="zh-CN" b="1" dirty="0">
                <a:latin typeface="Times New Roman" panose="02020603050405020304" pitchFamily="18" charset="0"/>
              </a:rPr>
              <a:t>PSK</a:t>
            </a:r>
            <a:r>
              <a:rPr lang="zh-CN" altLang="en-US" b="1" dirty="0">
                <a:latin typeface="Times New Roman" panose="02020603050405020304" pitchFamily="18" charset="0"/>
              </a:rPr>
              <a:t>、线性频率扫描、对数频率扫描等信号的发生功能，并且可以实现函数信号任意个数发生功能。主波信号频率最高</a:t>
            </a:r>
            <a:r>
              <a:rPr lang="en-US" altLang="zh-CN" b="1" dirty="0">
                <a:latin typeface="Times New Roman" panose="02020603050405020304" pitchFamily="18" charset="0"/>
              </a:rPr>
              <a:t>20MHz</a:t>
            </a:r>
            <a:r>
              <a:rPr lang="zh-CN" altLang="en-US" b="1" dirty="0">
                <a:latin typeface="Times New Roman" panose="02020603050405020304" pitchFamily="18" charset="0"/>
              </a:rPr>
              <a:t>，频率分辨力可达</a:t>
            </a:r>
            <a:r>
              <a:rPr lang="en-US" altLang="zh-CN" b="1" dirty="0">
                <a:latin typeface="Times New Roman" panose="02020603050405020304" pitchFamily="18" charset="0"/>
              </a:rPr>
              <a:t>10mHz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br>
              <a:rPr lang="zh-CN" altLang="en-US" b="1" dirty="0">
                <a:latin typeface="Times New Roman" panose="02020603050405020304" pitchFamily="18" charset="0"/>
              </a:rPr>
            </a:br>
            <a:r>
              <a:rPr lang="zh-CN" altLang="en-US" b="1" dirty="0">
                <a:latin typeface="Times New Roman" panose="02020603050405020304" pitchFamily="18" charset="0"/>
              </a:rPr>
              <a:t>本仪器还具有频率测量、周期测量、正脉宽、负脉宽测量和计数的功能。 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pic>
        <p:nvPicPr>
          <p:cNvPr id="68615" name="图片 686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0" y="4797425"/>
            <a:ext cx="4321175" cy="177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标题 70657"/>
          <p:cNvSpPr>
            <a:spLocks noGrp="1"/>
          </p:cNvSpPr>
          <p:nvPr>
            <p:ph type="title"/>
          </p:nvPr>
        </p:nvSpPr>
        <p:spPr>
          <a:xfrm>
            <a:off x="1693863" y="260350"/>
            <a:ext cx="3106737" cy="908050"/>
          </a:xfrm>
        </p:spPr>
        <p:txBody>
          <a:bodyPr anchor="ctr"/>
          <a:p>
            <a:pPr algn="l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）面板介绍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70659" name="图片 70658"/>
          <p:cNvPicPr>
            <a:picLocks noChangeAspect="1"/>
          </p:cNvPicPr>
          <p:nvPr/>
        </p:nvPicPr>
        <p:blipFill>
          <a:blip r:embed="rId1"/>
          <a:srcRect l="1730"/>
          <a:stretch>
            <a:fillRect/>
          </a:stretch>
        </p:blipFill>
        <p:spPr>
          <a:xfrm>
            <a:off x="1811338" y="1628775"/>
            <a:ext cx="8201025" cy="3533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矩形标注 70659"/>
          <p:cNvSpPr/>
          <p:nvPr/>
        </p:nvSpPr>
        <p:spPr>
          <a:xfrm>
            <a:off x="8364538" y="908050"/>
            <a:ext cx="1692275" cy="504825"/>
          </a:xfrm>
          <a:prstGeom prst="wedgeRectCallout">
            <a:avLst>
              <a:gd name="adj1" fmla="val -18106"/>
              <a:gd name="adj2" fmla="val 292769"/>
            </a:avLst>
          </a:prstGeom>
          <a:solidFill>
            <a:schemeClr val="accent1">
              <a:alpha val="39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旋转脉冲开关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1" name="矩形标注 70660"/>
          <p:cNvSpPr/>
          <p:nvPr/>
        </p:nvSpPr>
        <p:spPr>
          <a:xfrm>
            <a:off x="9588500" y="2781300"/>
            <a:ext cx="827088" cy="647700"/>
          </a:xfrm>
          <a:prstGeom prst="wedgeRectCallout">
            <a:avLst>
              <a:gd name="adj1" fmla="val -66125"/>
              <a:gd name="adj2" fmla="val 96569"/>
            </a:avLst>
          </a:prstGeom>
          <a:solidFill>
            <a:srgbClr val="CCFFCC">
              <a:alpha val="39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rgbClr val="FF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电压输出</a:t>
            </a:r>
            <a:endParaRPr lang="zh-CN" altLang="en-US" sz="1800" b="0" dirty="0">
              <a:solidFill>
                <a:srgbClr val="FF0000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2" name="矩形标注 70661"/>
          <p:cNvSpPr/>
          <p:nvPr/>
        </p:nvSpPr>
        <p:spPr>
          <a:xfrm>
            <a:off x="9012238" y="5013325"/>
            <a:ext cx="1368425" cy="720725"/>
          </a:xfrm>
          <a:prstGeom prst="wedgeRectCallout">
            <a:avLst>
              <a:gd name="adj1" fmla="val -20995"/>
              <a:gd name="adj2" fmla="val -109250"/>
            </a:avLst>
          </a:prstGeom>
          <a:solidFill>
            <a:schemeClr val="accent1">
              <a:alpha val="39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60db</a:t>
            </a:r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小信号输出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3" name="矩形标注 70662"/>
          <p:cNvSpPr/>
          <p:nvPr/>
        </p:nvSpPr>
        <p:spPr>
          <a:xfrm>
            <a:off x="5519738" y="6021388"/>
            <a:ext cx="1655762" cy="576262"/>
          </a:xfrm>
          <a:prstGeom prst="wedgeRectCallout">
            <a:avLst>
              <a:gd name="adj1" fmla="val 125361"/>
              <a:gd name="adj2" fmla="val -299588"/>
            </a:avLst>
          </a:prstGeom>
          <a:solidFill>
            <a:schemeClr val="accent1">
              <a:alpha val="60001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外测量输入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4" name="矩形标注 70663"/>
          <p:cNvSpPr/>
          <p:nvPr/>
        </p:nvSpPr>
        <p:spPr>
          <a:xfrm flipH="1">
            <a:off x="7464425" y="6092825"/>
            <a:ext cx="1728788" cy="431800"/>
          </a:xfrm>
          <a:prstGeom prst="wedgeRectCallout">
            <a:avLst>
              <a:gd name="adj1" fmla="val -3630"/>
              <a:gd name="adj2" fmla="val -599269"/>
            </a:avLst>
          </a:prstGeom>
          <a:solidFill>
            <a:schemeClr val="accent1">
              <a:alpha val="39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en-US" altLang="zh-CN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TTL </a:t>
            </a:r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同步输出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5" name="矩形标注 70664"/>
          <p:cNvSpPr/>
          <p:nvPr/>
        </p:nvSpPr>
        <p:spPr>
          <a:xfrm rot="-10810946" flipV="1">
            <a:off x="6203950" y="692150"/>
            <a:ext cx="1728788" cy="647700"/>
          </a:xfrm>
          <a:prstGeom prst="wedgeRectCallout">
            <a:avLst>
              <a:gd name="adj1" fmla="val 1838"/>
              <a:gd name="adj2" fmla="val 159306"/>
            </a:avLst>
          </a:prstGeom>
          <a:solidFill>
            <a:schemeClr val="accent1">
              <a:alpha val="60001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数字键盘区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6" name="矩形标注 70665"/>
          <p:cNvSpPr/>
          <p:nvPr/>
        </p:nvSpPr>
        <p:spPr>
          <a:xfrm>
            <a:off x="5122863" y="5157788"/>
            <a:ext cx="1584325" cy="647700"/>
          </a:xfrm>
          <a:prstGeom prst="wedgeRectCallout">
            <a:avLst>
              <a:gd name="adj1" fmla="val 61421"/>
              <a:gd name="adj2" fmla="val -124509"/>
            </a:avLst>
          </a:prstGeom>
          <a:solidFill>
            <a:schemeClr val="accent1">
              <a:alpha val="50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方向键以及确认键区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7" name="矩形标注 70666"/>
          <p:cNvSpPr/>
          <p:nvPr/>
        </p:nvSpPr>
        <p:spPr>
          <a:xfrm>
            <a:off x="3503613" y="6021388"/>
            <a:ext cx="1584325" cy="576262"/>
          </a:xfrm>
          <a:prstGeom prst="wedgeRectCallout">
            <a:avLst>
              <a:gd name="adj1" fmla="val -14829"/>
              <a:gd name="adj2" fmla="val -279750"/>
            </a:avLst>
          </a:prstGeom>
          <a:solidFill>
            <a:schemeClr val="accent1">
              <a:alpha val="39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快捷键及功能键区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8" name="矩形标注 70667"/>
          <p:cNvSpPr/>
          <p:nvPr/>
        </p:nvSpPr>
        <p:spPr>
          <a:xfrm>
            <a:off x="3540125" y="1196975"/>
            <a:ext cx="1728788" cy="576263"/>
          </a:xfrm>
          <a:prstGeom prst="wedgeRectCallout">
            <a:avLst>
              <a:gd name="adj1" fmla="val -18505"/>
              <a:gd name="adj2" fmla="val 246417"/>
            </a:avLst>
          </a:prstGeom>
          <a:solidFill>
            <a:schemeClr val="accent1">
              <a:alpha val="39999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信息显示窗口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69" name="椭圆 70668"/>
          <p:cNvSpPr/>
          <p:nvPr/>
        </p:nvSpPr>
        <p:spPr>
          <a:xfrm>
            <a:off x="6348413" y="1989138"/>
            <a:ext cx="71437" cy="7143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·</a:t>
            </a:r>
            <a:endParaRPr lang="en-US" altLang="zh-CN" sz="1800" b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70" name="矩形 70669"/>
          <p:cNvSpPr/>
          <p:nvPr/>
        </p:nvSpPr>
        <p:spPr>
          <a:xfrm>
            <a:off x="6130925" y="1989138"/>
            <a:ext cx="1728788" cy="1439862"/>
          </a:xfrm>
          <a:prstGeom prst="rect">
            <a:avLst/>
          </a:prstGeom>
          <a:solidFill>
            <a:schemeClr val="tx1">
              <a:alpha val="0"/>
            </a:schemeClr>
          </a:solidFill>
          <a:ln w="635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0671" name="矩形 70670"/>
          <p:cNvSpPr/>
          <p:nvPr/>
        </p:nvSpPr>
        <p:spPr>
          <a:xfrm>
            <a:off x="2674938" y="3644900"/>
            <a:ext cx="3024187" cy="1152525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72" name="矩形 70671"/>
          <p:cNvSpPr/>
          <p:nvPr/>
        </p:nvSpPr>
        <p:spPr>
          <a:xfrm>
            <a:off x="6130925" y="3500438"/>
            <a:ext cx="1727200" cy="1296987"/>
          </a:xfrm>
          <a:prstGeom prst="rect">
            <a:avLst/>
          </a:prstGeom>
          <a:solidFill>
            <a:schemeClr val="tx1">
              <a:alpha val="0"/>
            </a:schemeClr>
          </a:solidFill>
          <a:ln w="635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0673" name="椭圆形标注 70672"/>
          <p:cNvSpPr/>
          <p:nvPr/>
        </p:nvSpPr>
        <p:spPr>
          <a:xfrm>
            <a:off x="1774825" y="5229225"/>
            <a:ext cx="1150938" cy="825500"/>
          </a:xfrm>
          <a:prstGeom prst="wedgeEllipseCallout">
            <a:avLst>
              <a:gd name="adj1" fmla="val -1588"/>
              <a:gd name="adj2" fmla="val -129421"/>
            </a:avLst>
          </a:prstGeom>
          <a:solidFill>
            <a:schemeClr val="accent1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电源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1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开关</a:t>
            </a:r>
            <a:endParaRPr lang="zh-CN" altLang="en-US" sz="1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bldLvl="0" animBg="1"/>
      <p:bldP spid="70661" grpId="0" bldLvl="0" animBg="1"/>
      <p:bldP spid="70662" grpId="0" bldLvl="0" animBg="1"/>
      <p:bldP spid="70663" grpId="0" bldLvl="0" animBg="1"/>
      <p:bldP spid="70664" grpId="0" bldLvl="0" animBg="1"/>
      <p:bldP spid="70665" grpId="0" bldLvl="0" animBg="1"/>
      <p:bldP spid="70666" grpId="0" bldLvl="0" animBg="1"/>
      <p:bldP spid="70667" grpId="0" bldLvl="0" animBg="1"/>
      <p:bldP spid="70668" grpId="0" bldLvl="0" animBg="1"/>
      <p:bldP spid="7067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7168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4608513" cy="936625"/>
          </a:xfrm>
        </p:spPr>
        <p:txBody>
          <a:bodyPr anchor="ctr"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sym typeface="Wingdings 2" pitchFamily="18" charset="2"/>
              </a:rPr>
              <a:t>液晶显示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</a:rPr>
              <a:t>窗口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sym typeface="Wingdings 2" pitchFamily="18" charset="2"/>
              </a:rPr>
              <a:t>介绍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sym typeface="Wingdings 2" pitchFamily="18" charset="2"/>
            </a:endParaRPr>
          </a:p>
        </p:txBody>
      </p:sp>
      <p:pic>
        <p:nvPicPr>
          <p:cNvPr id="71683" name="内容占位符 71682" descr="未标题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63750" y="1773238"/>
            <a:ext cx="5256213" cy="2032000"/>
          </a:xfrm>
        </p:spPr>
      </p:pic>
      <p:sp>
        <p:nvSpPr>
          <p:cNvPr id="71684" name="矩形标注 71683"/>
          <p:cNvSpPr/>
          <p:nvPr/>
        </p:nvSpPr>
        <p:spPr>
          <a:xfrm>
            <a:off x="2063750" y="1052513"/>
            <a:ext cx="1368425" cy="504825"/>
          </a:xfrm>
          <a:prstGeom prst="wedgeRectCallout">
            <a:avLst>
              <a:gd name="adj1" fmla="val 57657"/>
              <a:gd name="adj2" fmla="val 191824"/>
            </a:avLst>
          </a:prstGeom>
          <a:solidFill>
            <a:schemeClr val="accent1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输出波形</a:t>
            </a:r>
            <a:endParaRPr lang="zh-CN" altLang="en-US" sz="20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85" name="矩形标注 71684"/>
          <p:cNvSpPr/>
          <p:nvPr/>
        </p:nvSpPr>
        <p:spPr>
          <a:xfrm>
            <a:off x="8328025" y="3141663"/>
            <a:ext cx="1439863" cy="863600"/>
          </a:xfrm>
          <a:prstGeom prst="wedgeRectCallout">
            <a:avLst>
              <a:gd name="adj1" fmla="val -198843"/>
              <a:gd name="adj2" fmla="val -95222"/>
            </a:avLst>
          </a:prstGeom>
          <a:solidFill>
            <a:schemeClr val="accent1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输出波形的衰减</a:t>
            </a:r>
            <a:endParaRPr lang="zh-CN" altLang="en-US" sz="20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86" name="矩形标注 71685"/>
          <p:cNvSpPr/>
          <p:nvPr/>
        </p:nvSpPr>
        <p:spPr>
          <a:xfrm flipV="1">
            <a:off x="8256588" y="1628775"/>
            <a:ext cx="1511300" cy="863600"/>
          </a:xfrm>
          <a:prstGeom prst="wedgeRectCallout">
            <a:avLst>
              <a:gd name="adj1" fmla="val -262398"/>
              <a:gd name="adj2" fmla="val -72796"/>
            </a:avLst>
          </a:prstGeom>
          <a:solidFill>
            <a:schemeClr val="accent1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ctr" anchorCtr="1"/>
          <a:p>
            <a:r>
              <a:rPr lang="zh-CN" alt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输出波形</a:t>
            </a:r>
            <a:endParaRPr lang="zh-CN" altLang="en-US" sz="20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的偏置</a:t>
            </a:r>
            <a:endParaRPr lang="zh-CN" altLang="en-US" sz="20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87" name="矩形标注 71686"/>
          <p:cNvSpPr/>
          <p:nvPr/>
        </p:nvSpPr>
        <p:spPr>
          <a:xfrm>
            <a:off x="4079875" y="981075"/>
            <a:ext cx="1368425" cy="863600"/>
          </a:xfrm>
          <a:prstGeom prst="wedgeRectCallout">
            <a:avLst>
              <a:gd name="adj1" fmla="val -70648"/>
              <a:gd name="adj2" fmla="val 143384"/>
            </a:avLst>
          </a:prstGeom>
          <a:solidFill>
            <a:schemeClr val="accent1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输出信号的幅值</a:t>
            </a:r>
            <a:endParaRPr lang="zh-CN" altLang="en-US" sz="20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88" name="矩形标注 71687"/>
          <p:cNvSpPr/>
          <p:nvPr/>
        </p:nvSpPr>
        <p:spPr>
          <a:xfrm>
            <a:off x="6672263" y="549275"/>
            <a:ext cx="1584325" cy="865188"/>
          </a:xfrm>
          <a:prstGeom prst="wedgeRectCallout">
            <a:avLst>
              <a:gd name="adj1" fmla="val -108417"/>
              <a:gd name="adj2" fmla="val 163944"/>
            </a:avLst>
          </a:prstGeom>
          <a:solidFill>
            <a:schemeClr val="accent1">
              <a:alpha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输出信号</a:t>
            </a:r>
            <a:endParaRPr lang="zh-CN" altLang="en-US" sz="20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的频率</a:t>
            </a:r>
            <a:endParaRPr lang="zh-CN" altLang="en-US" sz="20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1689" name="矩形 71688"/>
          <p:cNvSpPr/>
          <p:nvPr/>
        </p:nvSpPr>
        <p:spPr>
          <a:xfrm>
            <a:off x="2782888" y="2997200"/>
            <a:ext cx="4033837" cy="504825"/>
          </a:xfrm>
          <a:prstGeom prst="rect">
            <a:avLst/>
          </a:prstGeom>
          <a:solidFill>
            <a:schemeClr val="tx1">
              <a:alpha val="0"/>
            </a:schemeClr>
          </a:solidFill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690" name="线形标注 3(带强调线) 71689"/>
          <p:cNvSpPr/>
          <p:nvPr/>
        </p:nvSpPr>
        <p:spPr>
          <a:xfrm>
            <a:off x="2424113" y="4221163"/>
            <a:ext cx="2735262" cy="2087562"/>
          </a:xfrm>
          <a:prstGeom prst="accentCallout3">
            <a:avLst>
              <a:gd name="adj1" fmla="val 5477"/>
              <a:gd name="adj2" fmla="val -2787"/>
              <a:gd name="adj3" fmla="val 5477"/>
              <a:gd name="adj4" fmla="val -29833"/>
              <a:gd name="adj5" fmla="val -46389"/>
              <a:gd name="adj6" fmla="val -29833"/>
              <a:gd name="adj7" fmla="val -46389"/>
              <a:gd name="adj8" fmla="val 12829"/>
            </a:avLst>
          </a:prstGeom>
          <a:solidFill>
            <a:schemeClr val="accent1">
              <a:alpha val="50000"/>
            </a:schemeClr>
          </a:solidFill>
          <a:ln w="635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endParaRPr lang="en-US" altLang="zh-CN" sz="31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310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功能键说明区，用以指示在其下方的快捷键的功能</a:t>
            </a:r>
            <a:endParaRPr lang="zh-CN" altLang="en-US" sz="31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endParaRPr lang="zh-CN" altLang="en-US" sz="310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71691" name="内容占位符 71690" descr="未标题-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8663" y="4365625"/>
            <a:ext cx="4535487" cy="1560513"/>
          </a:xfrm>
        </p:spPr>
      </p:pic>
      <p:sp>
        <p:nvSpPr>
          <p:cNvPr id="71692" name="椭圆 71691"/>
          <p:cNvSpPr/>
          <p:nvPr/>
        </p:nvSpPr>
        <p:spPr>
          <a:xfrm>
            <a:off x="5808663" y="4581525"/>
            <a:ext cx="4392612" cy="504825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693" name="左右箭头 71692"/>
          <p:cNvSpPr/>
          <p:nvPr/>
        </p:nvSpPr>
        <p:spPr>
          <a:xfrm rot="3787322">
            <a:off x="6432550" y="3770313"/>
            <a:ext cx="1298575" cy="485775"/>
          </a:xfrm>
          <a:prstGeom prst="leftRightArrow">
            <a:avLst>
              <a:gd name="adj1" fmla="val 50000"/>
              <a:gd name="adj2" fmla="val 53464"/>
            </a:avLst>
          </a:prstGeom>
          <a:solidFill>
            <a:schemeClr val="accent1">
              <a:alpha val="0"/>
            </a:schemeClr>
          </a:solidFill>
          <a:ln w="635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ldLvl="0" animBg="1"/>
      <p:bldP spid="71685" grpId="0" bldLvl="0" animBg="1"/>
      <p:bldP spid="71686" grpId="0" bldLvl="0" animBg="1"/>
      <p:bldP spid="71687" grpId="0" bldLvl="0" animBg="1"/>
      <p:bldP spid="71688" grpId="0" bldLvl="0" animBg="1"/>
      <p:bldP spid="7169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7" name="内容占位符 72706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1236"/>
          <a:stretch>
            <a:fillRect/>
          </a:stretch>
        </p:blipFill>
        <p:spPr>
          <a:xfrm>
            <a:off x="2279650" y="1125538"/>
            <a:ext cx="5832475" cy="2736850"/>
          </a:xfrm>
        </p:spPr>
      </p:pic>
      <p:sp>
        <p:nvSpPr>
          <p:cNvPr id="72708" name="椭圆 72707"/>
          <p:cNvSpPr/>
          <p:nvPr/>
        </p:nvSpPr>
        <p:spPr>
          <a:xfrm>
            <a:off x="2927350" y="2709863"/>
            <a:ext cx="287338" cy="43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72709" name="内容占位符 72708" descr="未标题-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4425" y="4365625"/>
            <a:ext cx="2665413" cy="1296988"/>
          </a:xfrm>
        </p:spPr>
      </p:pic>
      <p:sp>
        <p:nvSpPr>
          <p:cNvPr id="72710" name="矩形 72709"/>
          <p:cNvSpPr/>
          <p:nvPr/>
        </p:nvSpPr>
        <p:spPr>
          <a:xfrm>
            <a:off x="2711450" y="1485900"/>
            <a:ext cx="2519363" cy="1152525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11" name="右箭头 72710"/>
          <p:cNvSpPr/>
          <p:nvPr/>
        </p:nvSpPr>
        <p:spPr>
          <a:xfrm rot="2051881">
            <a:off x="4970463" y="3349625"/>
            <a:ext cx="2952750" cy="357188"/>
          </a:xfrm>
          <a:prstGeom prst="rightArrow">
            <a:avLst>
              <a:gd name="adj1" fmla="val 50000"/>
              <a:gd name="adj2" fmla="val 206666"/>
            </a:avLst>
          </a:prstGeom>
          <a:solidFill>
            <a:schemeClr val="accent1">
              <a:alpha val="0"/>
            </a:schemeClr>
          </a:solidFill>
          <a:ln w="635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2712" name="圆角矩形标注 72711"/>
          <p:cNvSpPr/>
          <p:nvPr/>
        </p:nvSpPr>
        <p:spPr>
          <a:xfrm>
            <a:off x="2063750" y="4294188"/>
            <a:ext cx="4535488" cy="1800225"/>
          </a:xfrm>
          <a:prstGeom prst="wedgeRoundRectCallout">
            <a:avLst>
              <a:gd name="adj1" fmla="val -27144"/>
              <a:gd name="adj2" fmla="val -114551"/>
              <a:gd name="adj3" fmla="val 16667"/>
            </a:avLst>
          </a:prstGeom>
          <a:solidFill>
            <a:srgbClr val="FF6600">
              <a:alpha val="34000"/>
            </a:srgb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按下“主波”功能键</a:t>
            </a:r>
            <a:endParaRPr lang="zh-CN" altLang="en-US" sz="32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即可进入下一级设置</a:t>
            </a:r>
            <a:endParaRPr lang="zh-CN" altLang="en-US" sz="32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菜单进行各种设置</a:t>
            </a:r>
            <a:endParaRPr lang="zh-CN" altLang="en-US" sz="32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2713" name="云形标注 72712"/>
          <p:cNvSpPr/>
          <p:nvPr/>
        </p:nvSpPr>
        <p:spPr>
          <a:xfrm>
            <a:off x="8183563" y="2276475"/>
            <a:ext cx="2484437" cy="1619250"/>
          </a:xfrm>
          <a:prstGeom prst="cloudCallout">
            <a:avLst>
              <a:gd name="adj1" fmla="val -35880"/>
              <a:gd name="adj2" fmla="val 86569"/>
            </a:avLst>
          </a:prstGeom>
          <a:solidFill>
            <a:srgbClr val="FF6600">
              <a:alpha val="3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进入的下一级菜单</a:t>
            </a:r>
            <a:endParaRPr lang="zh-CN" altLang="en-US" sz="2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2714" name="矩形 72713"/>
          <p:cNvSpPr/>
          <p:nvPr/>
        </p:nvSpPr>
        <p:spPr>
          <a:xfrm>
            <a:off x="1703388" y="404813"/>
            <a:ext cx="7848600" cy="64516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/>
            </a:prst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）使用举例</a:t>
            </a:r>
            <a:r>
              <a:rPr lang="en-US" altLang="zh-CN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输出信号的设置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bldLvl="0" animBg="1"/>
      <p:bldP spid="727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3749" name="图片 73748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174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0" name="标题 73729"/>
          <p:cNvSpPr>
            <a:spLocks noGrp="1"/>
          </p:cNvSpPr>
          <p:nvPr>
            <p:ph type="title"/>
          </p:nvPr>
        </p:nvSpPr>
        <p:spPr>
          <a:xfrm>
            <a:off x="1919288" y="549275"/>
            <a:ext cx="5113337" cy="589280"/>
          </a:xfrm>
          <a:effectLst>
            <a:prstShdw prst="shdw12" dir="16200000">
              <a:schemeClr val="bg2">
                <a:alpha val="100000"/>
              </a:schemeClr>
            </a:prstShdw>
          </a:effectLst>
        </p:spPr>
        <p:txBody>
          <a:bodyPr vert="horz" wrap="square" lIns="91440" tIns="45720" rIns="91440" bIns="45720" anchor="t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</a:t>
            </a:r>
            <a:r>
              <a:rPr lang="zh-CN" altLang="en-US" sz="3600" b="1" dirty="0">
                <a:solidFill>
                  <a:schemeClr val="tx1"/>
                </a:solidFill>
                <a:latin typeface="宋体" panose="02010600030101010101" pitchFamily="2" charset="-122"/>
                <a:sym typeface="Wingdings 2" pitchFamily="18" charset="2"/>
              </a:rPr>
              <a:t>设置输出信号波形</a:t>
            </a:r>
            <a:endParaRPr lang="zh-CN" altLang="en-US" sz="3600" b="1" dirty="0">
              <a:solidFill>
                <a:schemeClr val="tx1"/>
              </a:solidFill>
              <a:latin typeface="宋体" panose="02010600030101010101" pitchFamily="2" charset="-122"/>
              <a:sym typeface="Wingdings 2" pitchFamily="18" charset="2"/>
            </a:endParaRPr>
          </a:p>
        </p:txBody>
      </p:sp>
      <p:pic>
        <p:nvPicPr>
          <p:cNvPr id="73731" name="内容占位符 73730" descr="未标题-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6988" y="2493963"/>
            <a:ext cx="5041900" cy="2159000"/>
          </a:xfrm>
        </p:spPr>
      </p:pic>
      <p:pic>
        <p:nvPicPr>
          <p:cNvPr id="73732" name="内容占位符 73731" descr="未标题-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00375" y="4868863"/>
            <a:ext cx="2376488" cy="1225550"/>
          </a:xfrm>
        </p:spPr>
      </p:pic>
      <p:sp>
        <p:nvSpPr>
          <p:cNvPr id="73733" name="椭圆 73732"/>
          <p:cNvSpPr/>
          <p:nvPr/>
        </p:nvSpPr>
        <p:spPr>
          <a:xfrm>
            <a:off x="3287713" y="2925763"/>
            <a:ext cx="1295400" cy="3587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4" name="矩形 73733"/>
          <p:cNvSpPr/>
          <p:nvPr/>
        </p:nvSpPr>
        <p:spPr>
          <a:xfrm>
            <a:off x="3000375" y="2781300"/>
            <a:ext cx="2232025" cy="863600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5" name="左弧形箭头 73734"/>
          <p:cNvSpPr/>
          <p:nvPr/>
        </p:nvSpPr>
        <p:spPr>
          <a:xfrm>
            <a:off x="1847850" y="3068638"/>
            <a:ext cx="1081088" cy="2879725"/>
          </a:xfrm>
          <a:prstGeom prst="curvedRightArrow">
            <a:avLst>
              <a:gd name="adj1" fmla="val 53274"/>
              <a:gd name="adj2" fmla="val 106549"/>
              <a:gd name="adj3" fmla="val 33333"/>
            </a:avLst>
          </a:prstGeom>
          <a:solidFill>
            <a:srgbClr val="FFCC00"/>
          </a:solidFill>
          <a:ln w="222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6" name="椭圆 73735"/>
          <p:cNvSpPr/>
          <p:nvPr/>
        </p:nvSpPr>
        <p:spPr>
          <a:xfrm>
            <a:off x="3216275" y="3284538"/>
            <a:ext cx="431800" cy="217487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37" name="圆角矩形标注 73736"/>
          <p:cNvSpPr/>
          <p:nvPr/>
        </p:nvSpPr>
        <p:spPr>
          <a:xfrm>
            <a:off x="2279650" y="1268413"/>
            <a:ext cx="1871663" cy="825500"/>
          </a:xfrm>
          <a:prstGeom prst="wedgeRoundRectCallout">
            <a:avLst>
              <a:gd name="adj1" fmla="val 8949"/>
              <a:gd name="adj2" fmla="val 207116"/>
              <a:gd name="adj3" fmla="val 16667"/>
            </a:avLst>
          </a:prstGeom>
          <a:solidFill>
            <a:schemeClr val="accent1">
              <a:alpha val="30000"/>
            </a:schemeClr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表明正在进行波形设置</a:t>
            </a:r>
            <a:endParaRPr lang="zh-CN" altLang="en-US" sz="24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3738" name="矩形标注 73737"/>
          <p:cNvSpPr/>
          <p:nvPr/>
        </p:nvSpPr>
        <p:spPr>
          <a:xfrm>
            <a:off x="5016500" y="1341438"/>
            <a:ext cx="2449513" cy="898525"/>
          </a:xfrm>
          <a:prstGeom prst="wedgeRectCallout">
            <a:avLst>
              <a:gd name="adj1" fmla="val -84153"/>
              <a:gd name="adj2" fmla="val 121731"/>
            </a:avLst>
          </a:prstGeom>
          <a:solidFill>
            <a:schemeClr val="accent1">
              <a:alpha val="28999"/>
            </a:schemeClr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lang="zh-CN" altLang="en-US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可供选择的信号的波形的列表</a:t>
            </a:r>
            <a:endParaRPr lang="zh-CN" altLang="en-US" sz="24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73739" name="组合 73738"/>
          <p:cNvGrpSpPr/>
          <p:nvPr/>
        </p:nvGrpSpPr>
        <p:grpSpPr>
          <a:xfrm>
            <a:off x="5375275" y="2781300"/>
            <a:ext cx="2160588" cy="1473200"/>
            <a:chOff x="2426" y="1525"/>
            <a:chExt cx="1361" cy="928"/>
          </a:xfrm>
        </p:grpSpPr>
        <p:grpSp>
          <p:nvGrpSpPr>
            <p:cNvPr id="73740" name="组合 73739"/>
            <p:cNvGrpSpPr/>
            <p:nvPr/>
          </p:nvGrpSpPr>
          <p:grpSpPr>
            <a:xfrm>
              <a:off x="2426" y="1525"/>
              <a:ext cx="1361" cy="907"/>
              <a:chOff x="2426" y="1525"/>
              <a:chExt cx="1361" cy="907"/>
            </a:xfrm>
          </p:grpSpPr>
          <p:grpSp>
            <p:nvGrpSpPr>
              <p:cNvPr id="73741" name="组合 73740"/>
              <p:cNvGrpSpPr/>
              <p:nvPr/>
            </p:nvGrpSpPr>
            <p:grpSpPr>
              <a:xfrm>
                <a:off x="2426" y="2205"/>
                <a:ext cx="635" cy="227"/>
                <a:chOff x="2426" y="2205"/>
                <a:chExt cx="635" cy="227"/>
              </a:xfrm>
            </p:grpSpPr>
            <p:sp>
              <p:nvSpPr>
                <p:cNvPr id="73742" name="椭圆 73741"/>
                <p:cNvSpPr/>
                <p:nvPr/>
              </p:nvSpPr>
              <p:spPr>
                <a:xfrm>
                  <a:off x="2426" y="2205"/>
                  <a:ext cx="182" cy="227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6350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3743" name="椭圆 73742"/>
                <p:cNvSpPr/>
                <p:nvPr/>
              </p:nvSpPr>
              <p:spPr>
                <a:xfrm>
                  <a:off x="2880" y="2205"/>
                  <a:ext cx="181" cy="227"/>
                </a:xfrm>
                <a:prstGeom prst="ellipse">
                  <a:avLst/>
                </a:prstGeom>
                <a:solidFill>
                  <a:schemeClr val="accent1">
                    <a:alpha val="0"/>
                  </a:schemeClr>
                </a:solidFill>
                <a:ln w="63500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73744" name="椭圆 73743"/>
              <p:cNvSpPr/>
              <p:nvPr/>
            </p:nvSpPr>
            <p:spPr>
              <a:xfrm>
                <a:off x="3152" y="1525"/>
                <a:ext cx="635" cy="499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  <a:ln w="6350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cxnSp>
          <p:nvCxnSpPr>
            <p:cNvPr id="73745" name="肘形连接符 73744"/>
            <p:cNvCxnSpPr>
              <a:stCxn id="73742" idx="4"/>
              <a:endCxn id="73743" idx="4"/>
            </p:cNvCxnSpPr>
            <p:nvPr/>
          </p:nvCxnSpPr>
          <p:spPr>
            <a:xfrm rot="-5400000" flipH="1">
              <a:off x="2743" y="2225"/>
              <a:ext cx="1" cy="454"/>
            </a:xfrm>
            <a:prstGeom prst="bentConnector3">
              <a:avLst>
                <a:gd name="adj1" fmla="val 12400000"/>
              </a:avLst>
            </a:prstGeom>
            <a:ln w="63500" cap="flat" cmpd="sng">
              <a:solidFill>
                <a:srgbClr val="FF99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3746" name="直接箭头连接符 73745"/>
            <p:cNvCxnSpPr>
              <a:stCxn id="73743" idx="7"/>
              <a:endCxn id="73744" idx="3"/>
            </p:cNvCxnSpPr>
            <p:nvPr/>
          </p:nvCxnSpPr>
          <p:spPr>
            <a:xfrm flipV="1">
              <a:off x="3034" y="1971"/>
              <a:ext cx="211" cy="247"/>
            </a:xfrm>
            <a:prstGeom prst="straightConnector1">
              <a:avLst/>
            </a:prstGeom>
            <a:ln w="635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73747" name="椭圆形标注 73746"/>
          <p:cNvSpPr/>
          <p:nvPr/>
        </p:nvSpPr>
        <p:spPr>
          <a:xfrm>
            <a:off x="7896225" y="1701800"/>
            <a:ext cx="2771775" cy="3887788"/>
          </a:xfrm>
          <a:prstGeom prst="wedgeEllipseCallout">
            <a:avLst>
              <a:gd name="adj1" fmla="val -100917"/>
              <a:gd name="adj2" fmla="val 3616"/>
            </a:avLst>
          </a:prstGeom>
          <a:solidFill>
            <a:schemeClr val="accent1">
              <a:alpha val="50000"/>
            </a:schemeClr>
          </a:solidFill>
          <a:ln w="508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1"/>
          <a:p>
            <a:r>
              <a:rPr lang="zh-CN" altLang="en-US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使用方向键“</a:t>
            </a:r>
            <a:r>
              <a:rPr lang="en-US" altLang="zh-CN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</a:t>
            </a:r>
            <a:r>
              <a:rPr lang="en-US" altLang="zh-CN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”“</a:t>
            </a:r>
            <a:r>
              <a:rPr lang="en-US" altLang="zh-CN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</a:t>
            </a:r>
            <a:r>
              <a:rPr lang="en-US" altLang="zh-CN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4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和旋转数字脉冲拨盘可以进行波形设置，选中的波形以反白的方式显示</a:t>
            </a:r>
            <a:endParaRPr lang="zh-CN" altLang="en-US" sz="24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3748" name="云形标注 73747"/>
          <p:cNvSpPr/>
          <p:nvPr/>
        </p:nvSpPr>
        <p:spPr>
          <a:xfrm>
            <a:off x="5808663" y="5084763"/>
            <a:ext cx="2376487" cy="1655762"/>
          </a:xfrm>
          <a:prstGeom prst="cloudCallout">
            <a:avLst>
              <a:gd name="adj1" fmla="val -72111"/>
              <a:gd name="adj2" fmla="val -21523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r>
              <a:rPr lang="zh-CN" altLang="en-US" sz="2800" b="0" dirty="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波形设置后的菜单显示</a:t>
            </a:r>
            <a:endParaRPr lang="zh-CN" altLang="en-US" sz="2800" b="0" dirty="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 bldLvl="0" animBg="1"/>
      <p:bldP spid="73747" grpId="0" bldLvl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468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90C413"/>
      </a:accent1>
      <a:accent2>
        <a:srgbClr val="BABD3D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3881</Words>
  <Application>WPS 演示</Application>
  <PresentationFormat>自定义</PresentationFormat>
  <Paragraphs>403</Paragraphs>
  <Slides>29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29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幼圆</vt:lpstr>
      <vt:lpstr>Adobe 仿宋 Std R</vt:lpstr>
      <vt:lpstr>Times New Roman</vt:lpstr>
      <vt:lpstr>华文仿宋</vt:lpstr>
      <vt:lpstr>Verdana</vt:lpstr>
      <vt:lpstr>Wingdings 2</vt:lpstr>
      <vt:lpstr>Arial Unicode MS</vt:lpstr>
      <vt:lpstr>Calibri</vt:lpstr>
      <vt:lpstr>Webdings</vt:lpstr>
      <vt:lpstr>仿宋_GB2312</vt:lpstr>
      <vt:lpstr>仿宋</vt:lpstr>
      <vt:lpstr>Wingdings</vt:lpstr>
      <vt:lpstr>第一PPT，www.1ppt.com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函数信号发生器</vt:lpstr>
      <vt:lpstr>PowerPoint 演示文稿</vt:lpstr>
      <vt:lpstr>（1）面板介绍</vt:lpstr>
      <vt:lpstr>（2）液晶显示窗口介绍</vt:lpstr>
      <vt:lpstr>PowerPoint 演示文稿</vt:lpstr>
      <vt:lpstr>设置输出信号波形</vt:lpstr>
      <vt:lpstr>设置输出信号频率</vt:lpstr>
      <vt:lpstr> 设置频率方法1</vt:lpstr>
      <vt:lpstr> 设置频率方法2</vt:lpstr>
      <vt:lpstr>PowerPoint 演示文稿</vt:lpstr>
      <vt:lpstr>  信号衰减设置</vt:lpstr>
      <vt:lpstr>交流数字毫伏表:</vt:lpstr>
      <vt:lpstr>DF1931交流数字毫伏表基本性能</vt:lpstr>
      <vt:lpstr>PowerPoint 演示文稿</vt:lpstr>
      <vt:lpstr>PowerPoint 演示文稿</vt:lpstr>
      <vt:lpstr>垂直方向：</vt:lpstr>
      <vt:lpstr>触发与水平控制面板：</vt:lpstr>
      <vt:lpstr>操作步骤</vt:lpstr>
      <vt:lpstr>初始状态</vt:lpstr>
      <vt:lpstr>PowerPoint 演示文稿</vt:lpstr>
      <vt:lpstr>PowerPoint 演示文稿</vt:lpstr>
      <vt:lpstr>直流稳压电源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16说课模板</dc:title>
  <dc:creator>Administrator</dc:creator>
  <cp:lastModifiedBy>Administrator</cp:lastModifiedBy>
  <cp:revision>59</cp:revision>
  <dcterms:created xsi:type="dcterms:W3CDTF">2015-06-25T04:58:00Z</dcterms:created>
  <dcterms:modified xsi:type="dcterms:W3CDTF">2018-07-01T06:47:07Z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