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8" r:id="rId3"/>
    <p:sldId id="279" r:id="rId4"/>
    <p:sldId id="281" r:id="rId5"/>
    <p:sldId id="282" r:id="rId6"/>
    <p:sldId id="283" r:id="rId7"/>
    <p:sldId id="287" r:id="rId8"/>
    <p:sldId id="284" r:id="rId9"/>
    <p:sldId id="286" r:id="rId10"/>
    <p:sldId id="285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5" r:id="rId20"/>
    <p:sldId id="298" r:id="rId21"/>
    <p:sldId id="297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275081" y="857956"/>
            <a:ext cx="6739466" cy="49896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05332" y="0"/>
            <a:ext cx="3386668" cy="3352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3505200"/>
            <a:ext cx="3273778" cy="3352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990096"/>
            <a:ext cx="9144000" cy="108952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17755"/>
            <a:ext cx="91440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239911" y="2088444"/>
            <a:ext cx="5678311" cy="19529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52891" y="564444"/>
            <a:ext cx="7044266" cy="5170311"/>
          </a:xfrm>
          <a:custGeom>
            <a:avLst/>
            <a:gdLst>
              <a:gd name="connsiteX0" fmla="*/ 1431814 w 7044266"/>
              <a:gd name="connsiteY0" fmla="*/ 1614311 h 5170311"/>
              <a:gd name="connsiteX1" fmla="*/ 1117600 w 7044266"/>
              <a:gd name="connsiteY1" fmla="*/ 1928525 h 5170311"/>
              <a:gd name="connsiteX2" fmla="*/ 1117600 w 7044266"/>
              <a:gd name="connsiteY2" fmla="*/ 3185342 h 5170311"/>
              <a:gd name="connsiteX3" fmla="*/ 1431814 w 7044266"/>
              <a:gd name="connsiteY3" fmla="*/ 3499556 h 5170311"/>
              <a:gd name="connsiteX4" fmla="*/ 6255919 w 7044266"/>
              <a:gd name="connsiteY4" fmla="*/ 3499556 h 5170311"/>
              <a:gd name="connsiteX5" fmla="*/ 6570133 w 7044266"/>
              <a:gd name="connsiteY5" fmla="*/ 3185342 h 5170311"/>
              <a:gd name="connsiteX6" fmla="*/ 6570133 w 7044266"/>
              <a:gd name="connsiteY6" fmla="*/ 1928525 h 5170311"/>
              <a:gd name="connsiteX7" fmla="*/ 6255919 w 7044266"/>
              <a:gd name="connsiteY7" fmla="*/ 1614311 h 5170311"/>
              <a:gd name="connsiteX8" fmla="*/ 0 w 7044266"/>
              <a:gd name="connsiteY8" fmla="*/ 0 h 5170311"/>
              <a:gd name="connsiteX9" fmla="*/ 7044266 w 7044266"/>
              <a:gd name="connsiteY9" fmla="*/ 0 h 5170311"/>
              <a:gd name="connsiteX10" fmla="*/ 7044266 w 7044266"/>
              <a:gd name="connsiteY10" fmla="*/ 5170311 h 5170311"/>
              <a:gd name="connsiteX11" fmla="*/ 0 w 7044266"/>
              <a:gd name="connsiteY11" fmla="*/ 5170311 h 517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44266" h="5170311">
                <a:moveTo>
                  <a:pt x="1431814" y="1614311"/>
                </a:moveTo>
                <a:cubicBezTo>
                  <a:pt x="1258278" y="1614311"/>
                  <a:pt x="1117600" y="1754989"/>
                  <a:pt x="1117600" y="1928525"/>
                </a:cubicBezTo>
                <a:lnTo>
                  <a:pt x="1117600" y="3185342"/>
                </a:lnTo>
                <a:cubicBezTo>
                  <a:pt x="1117600" y="3358878"/>
                  <a:pt x="1258278" y="3499556"/>
                  <a:pt x="1431814" y="3499556"/>
                </a:cubicBezTo>
                <a:lnTo>
                  <a:pt x="6255919" y="3499556"/>
                </a:lnTo>
                <a:cubicBezTo>
                  <a:pt x="6429455" y="3499556"/>
                  <a:pt x="6570133" y="3358878"/>
                  <a:pt x="6570133" y="3185342"/>
                </a:cubicBezTo>
                <a:lnTo>
                  <a:pt x="6570133" y="1928525"/>
                </a:lnTo>
                <a:cubicBezTo>
                  <a:pt x="6570133" y="1754989"/>
                  <a:pt x="6429455" y="1614311"/>
                  <a:pt x="6255919" y="1614311"/>
                </a:cubicBezTo>
                <a:close/>
                <a:moveTo>
                  <a:pt x="0" y="0"/>
                </a:moveTo>
                <a:lnTo>
                  <a:pt x="7044266" y="0"/>
                </a:lnTo>
                <a:lnTo>
                  <a:pt x="7044266" y="5170311"/>
                </a:lnTo>
                <a:lnTo>
                  <a:pt x="0" y="5170311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496806" y="1023056"/>
            <a:ext cx="1198387" cy="119838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4097704"/>
            <a:ext cx="10515600" cy="1200329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77156" y="587022"/>
            <a:ext cx="7044266" cy="51703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505200"/>
            <a:ext cx="3273778" cy="3352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805332" y="0"/>
            <a:ext cx="3386668" cy="3352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24378" y="897766"/>
            <a:ext cx="8743244" cy="1200329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7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淘宝店铺首页设计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                                                               </a:t>
            </a:r>
            <a:r>
              <a:rPr lang="zh-CN" altLang="en-US"/>
              <a:t>主讲人：朱瑞华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70" y="1196340"/>
            <a:ext cx="4164965" cy="861060"/>
          </a:xfrm>
        </p:spPr>
        <p:txBody>
          <a:bodyPr/>
          <a:p>
            <a:r>
              <a:rPr lang="zh-CN" altLang="en-US"/>
              <a:t>④主推产品</a:t>
            </a:r>
            <a:endParaRPr lang="zh-CN" altLang="en-US"/>
          </a:p>
        </p:txBody>
      </p:sp>
      <p:pic>
        <p:nvPicPr>
          <p:cNvPr id="5" name="图片占位符 4" descr="7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4612005" y="1196340"/>
            <a:ext cx="7223760" cy="525970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>
                <a:sym typeface="+mn-ea"/>
              </a:rPr>
              <a:t>●主推产品有哪些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●推介顺序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●核心卖点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●是否需要突出价格和折扣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70" y="1241425"/>
            <a:ext cx="4164965" cy="815975"/>
          </a:xfrm>
        </p:spPr>
        <p:txBody>
          <a:bodyPr/>
          <a:p>
            <a:r>
              <a:rPr lang="zh-CN" altLang="en-US"/>
              <a:t>⑤店铺页尾</a:t>
            </a:r>
            <a:endParaRPr lang="zh-CN" altLang="en-US"/>
          </a:p>
        </p:txBody>
      </p:sp>
      <p:pic>
        <p:nvPicPr>
          <p:cNvPr id="5" name="图片占位符 4" descr="8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4158615" y="1241425"/>
            <a:ext cx="7823835" cy="454787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>
                <a:sym typeface="+mn-ea"/>
              </a:rPr>
              <a:t>●页尾风格与整体一致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●风格、主题、色彩</a:t>
            </a:r>
            <a:endParaRPr lang="zh-CN" altLang="en-US"/>
          </a:p>
          <a:p>
            <a:r>
              <a:rPr lang="zh-CN" altLang="en-US">
                <a:sym typeface="+mn-ea"/>
              </a:rPr>
              <a:t>●七天无理由退换货等服务</a:t>
            </a:r>
            <a:endParaRPr lang="zh-CN" altLang="en-US"/>
          </a:p>
          <a:p>
            <a:r>
              <a:rPr lang="zh-CN" altLang="en-US">
                <a:sym typeface="+mn-ea"/>
              </a:rPr>
              <a:t>●客服联系方式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●商品购物流程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三、店</a:t>
            </a:r>
            <a:r>
              <a:rPr lang="zh-CN"/>
              <a:t>招</a:t>
            </a:r>
            <a:r>
              <a:rPr lang="zh-CN" altLang="en-US"/>
              <a:t>的设计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、网店名称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、设计网店</a:t>
            </a:r>
            <a:r>
              <a:rPr lang="en-US" altLang="zh-CN"/>
              <a:t>Logo</a:t>
            </a:r>
            <a:r>
              <a:rPr lang="zh-CN" altLang="en-US"/>
              <a:t>的要素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、设计网店</a:t>
            </a:r>
            <a:r>
              <a:rPr lang="en-US" altLang="zh-CN"/>
              <a:t>Banner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zh-CN" altLang="en-US">
                <a:sym typeface="+mn-ea"/>
              </a:rPr>
              <a:t>设计网店促销广告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、网店名称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3600" b="1" i="1">
                <a:solidFill>
                  <a:srgbClr val="C00000"/>
                </a:solidFill>
              </a:rPr>
              <a:t>店如其名！！！</a:t>
            </a:r>
            <a:endParaRPr lang="zh-CN" altLang="en-US" sz="3600" b="1" i="1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 sz="3600" b="1" i="1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</a:rPr>
              <a:t>店铺起名类型：</a:t>
            </a:r>
            <a:endParaRPr lang="zh-CN" altLang="en-US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</a:rPr>
              <a:t>例子：吉顺电器、英子杂货、便民百货、饱食捷</a:t>
            </a:r>
            <a:r>
              <a:rPr lang="en-US" altLang="zh-CN" sz="2800">
                <a:solidFill>
                  <a:schemeClr val="tx1"/>
                </a:solidFill>
              </a:rPr>
              <a:t>……</a:t>
            </a:r>
            <a:endParaRPr lang="en-US" altLang="zh-CN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</a:rPr>
              <a:t>直白型、猎奇型、姓名型、亲切型、谐音型、借光型、借名型、</a:t>
            </a:r>
            <a:endParaRPr lang="zh-CN" altLang="en-US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</a:rPr>
              <a:t> 调侃型、创意型</a:t>
            </a:r>
            <a:endParaRPr lang="en-US" altLang="zh-CN" sz="28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</a:t>
            </a:r>
            <a:r>
              <a:rPr lang="zh-CN" altLang="en-US"/>
              <a:t>、设计网店</a:t>
            </a:r>
            <a:r>
              <a:rPr lang="en-US" altLang="zh-CN"/>
              <a:t>Logo</a:t>
            </a:r>
            <a:r>
              <a:rPr lang="zh-CN" altLang="en-US"/>
              <a:t>的要素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形式：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●特示图案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●特示文字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●合成文字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6" name="内容占位符 5" descr="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319780" y="2326640"/>
            <a:ext cx="3642360" cy="2049145"/>
          </a:xfrm>
          <a:prstGeom prst="rect">
            <a:avLst/>
          </a:prstGeom>
        </p:spPr>
      </p:pic>
      <p:pic>
        <p:nvPicPr>
          <p:cNvPr id="7" name="图片 6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550" y="1570355"/>
            <a:ext cx="3959225" cy="1999615"/>
          </a:xfrm>
          <a:prstGeom prst="rect">
            <a:avLst/>
          </a:prstGeom>
        </p:spPr>
      </p:pic>
      <p:pic>
        <p:nvPicPr>
          <p:cNvPr id="8" name="图片 7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5" y="4690110"/>
            <a:ext cx="5456555" cy="19405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Logo</a:t>
            </a:r>
            <a:r>
              <a:rPr lang="zh-CN" altLang="en-US"/>
              <a:t>设计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r>
              <a:rPr lang="zh-CN" altLang="en-US" sz="3600">
                <a:solidFill>
                  <a:srgbClr val="C00000"/>
                </a:solidFill>
              </a:rPr>
              <a:t>原则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●</a:t>
            </a:r>
            <a:r>
              <a:rPr lang="zh-CN" altLang="en-US"/>
              <a:t>简洁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●</a:t>
            </a:r>
            <a:r>
              <a:rPr lang="zh-CN" altLang="en-US">
                <a:sym typeface="+mn-ea"/>
              </a:rPr>
              <a:t>在黑、白底色下均可良好显示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●</a:t>
            </a:r>
            <a:r>
              <a:rPr lang="zh-CN" altLang="en-US">
                <a:sym typeface="+mn-ea"/>
              </a:rPr>
              <a:t>在小尺寸下能良好展示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●</a:t>
            </a:r>
            <a:r>
              <a:rPr lang="zh-CN" altLang="en-US">
                <a:sym typeface="+mn-ea"/>
              </a:rPr>
              <a:t>通常包含公司名称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●</a:t>
            </a:r>
            <a:r>
              <a:rPr lang="zh-CN" altLang="en-US">
                <a:sym typeface="+mn-ea"/>
              </a:rPr>
              <a:t>能展示店铺的沟通意图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algn="ctr"/>
            <a:r>
              <a:rPr lang="zh-CN" altLang="en-US" sz="3600">
                <a:solidFill>
                  <a:srgbClr val="C00000"/>
                </a:solidFill>
              </a:rPr>
              <a:t>技巧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/>
        <p:txBody>
          <a:bodyPr/>
          <a:p>
            <a:pPr marL="0" indent="0">
              <a:buNone/>
            </a:pPr>
            <a:r>
              <a:rPr lang="en-US" altLang="zh-CN">
                <a:sym typeface="+mn-ea"/>
              </a:rPr>
              <a:t>●</a:t>
            </a:r>
            <a:r>
              <a:rPr lang="zh-CN" altLang="en-US">
                <a:sym typeface="+mn-ea"/>
              </a:rPr>
              <a:t>视觉平衡（色彩、线条等）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●</a:t>
            </a:r>
            <a:r>
              <a:rPr lang="zh-CN" altLang="en-US">
                <a:sym typeface="+mn-ea"/>
              </a:rPr>
              <a:t>利用反差、对比强调主题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●</a:t>
            </a:r>
            <a:r>
              <a:rPr lang="zh-CN" altLang="en-US">
                <a:sym typeface="+mn-ea"/>
              </a:rPr>
              <a:t>选择恰当字体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●</a:t>
            </a:r>
            <a:r>
              <a:rPr lang="zh-CN" altLang="en-US">
                <a:sym typeface="+mn-ea"/>
              </a:rPr>
              <a:t>注意留白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●</a:t>
            </a:r>
            <a:r>
              <a:rPr lang="zh-CN" altLang="en-US">
                <a:sym typeface="+mn-ea"/>
              </a:rPr>
              <a:t>合理运用色彩，加强标志的识别性</a:t>
            </a:r>
            <a:endParaRPr lang="zh-CN" altLang="en-US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70" y="457200"/>
            <a:ext cx="4164965" cy="840105"/>
          </a:xfrm>
        </p:spPr>
        <p:txBody>
          <a:bodyPr/>
          <a:p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en-US" altLang="zh-CN"/>
              <a:t>Banner</a:t>
            </a:r>
            <a:r>
              <a:rPr lang="zh-CN" altLang="en-US"/>
              <a:t>的</a:t>
            </a:r>
            <a:r>
              <a:rPr lang="zh-CN" altLang="en-US"/>
              <a:t>设计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2"/>
          </p:nvPr>
        </p:nvSpPr>
        <p:spPr>
          <a:xfrm>
            <a:off x="839470" y="1831340"/>
            <a:ext cx="4309110" cy="4327525"/>
          </a:xfrm>
        </p:spPr>
        <p:txBody>
          <a:bodyPr/>
          <a:p>
            <a:r>
              <a:rPr lang="zh-CN" altLang="en-US"/>
              <a:t>●争取在几秒甚至零点几秒抓住眼球</a:t>
            </a:r>
            <a:endParaRPr lang="zh-CN" altLang="en-US"/>
          </a:p>
          <a:p>
            <a:r>
              <a:rPr lang="zh-CN" altLang="en-US"/>
              <a:t>●动态比静态有优势</a:t>
            </a:r>
            <a:endParaRPr lang="zh-CN" altLang="en-US"/>
          </a:p>
          <a:p>
            <a:r>
              <a:rPr lang="zh-CN" altLang="en-US"/>
              <a:t>●慢工出细活</a:t>
            </a:r>
            <a:r>
              <a:rPr lang="en-US" altLang="zh-CN"/>
              <a:t>,</a:t>
            </a:r>
            <a:r>
              <a:rPr lang="zh-CN" altLang="en-US"/>
              <a:t>精心设计更强</a:t>
            </a:r>
            <a:endParaRPr lang="zh-CN" altLang="en-US"/>
          </a:p>
          <a:p>
            <a:r>
              <a:rPr lang="zh-CN" altLang="en-US"/>
              <a:t>●广告语朗朗上口</a:t>
            </a:r>
            <a:r>
              <a:rPr lang="en-US" altLang="zh-CN"/>
              <a:t>,</a:t>
            </a:r>
            <a:r>
              <a:rPr lang="zh-CN" altLang="en-US"/>
              <a:t>图形从简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741670" y="4886960"/>
            <a:ext cx="5806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i="1">
                <a:solidFill>
                  <a:srgbClr val="C00000"/>
                </a:solidFill>
              </a:rPr>
              <a:t>总的来说：</a:t>
            </a:r>
            <a:endParaRPr lang="zh-CN" altLang="en-US" sz="4000" b="1" i="1">
              <a:solidFill>
                <a:srgbClr val="C00000"/>
              </a:solidFill>
            </a:endParaRPr>
          </a:p>
          <a:p>
            <a:r>
              <a:rPr lang="zh-CN" altLang="en-US" sz="4000" b="1" i="1">
                <a:solidFill>
                  <a:srgbClr val="C00000"/>
                </a:solidFill>
              </a:rPr>
              <a:t>文字为主、图片为辅！</a:t>
            </a:r>
            <a:endParaRPr lang="zh-CN" altLang="en-US" sz="4000" b="1" i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3415"/>
          </a:xfrm>
        </p:spPr>
        <p:txBody>
          <a:bodyPr>
            <a:normAutofit fontScale="90000"/>
          </a:bodyPr>
          <a:p>
            <a:r>
              <a:rPr lang="zh-CN" altLang="en-US"/>
              <a:t>雅诗兰黛的动态</a:t>
            </a:r>
            <a:r>
              <a:rPr lang="en-US" altLang="zh-CN"/>
              <a:t>Banner</a:t>
            </a:r>
            <a:r>
              <a:rPr lang="zh-CN" altLang="en-US"/>
              <a:t>截图</a:t>
            </a:r>
            <a:endParaRPr lang="zh-CN" altLang="en-US"/>
          </a:p>
        </p:txBody>
      </p:sp>
      <p:pic>
        <p:nvPicPr>
          <p:cNvPr id="8" name="内容占位符 7" descr="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0040" y="1170940"/>
            <a:ext cx="4768850" cy="2625725"/>
          </a:xfrm>
          <a:prstGeom prst="rect">
            <a:avLst/>
          </a:prstGeom>
        </p:spPr>
      </p:pic>
      <p:pic>
        <p:nvPicPr>
          <p:cNvPr id="9" name="内容占位符 8" descr="1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9200" y="1012190"/>
            <a:ext cx="5181600" cy="2632710"/>
          </a:xfrm>
          <a:prstGeom prst="rect">
            <a:avLst/>
          </a:prstGeom>
        </p:spPr>
      </p:pic>
      <p:pic>
        <p:nvPicPr>
          <p:cNvPr id="10" name="图片 9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65" y="3796665"/>
            <a:ext cx="5782945" cy="3032125"/>
          </a:xfrm>
          <a:prstGeom prst="rect">
            <a:avLst/>
          </a:prstGeom>
        </p:spPr>
      </p:pic>
      <p:pic>
        <p:nvPicPr>
          <p:cNvPr id="11" name="图片 1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" y="3893185"/>
            <a:ext cx="5317490" cy="29356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4</a:t>
            </a:r>
            <a:r>
              <a:rPr lang="zh-CN" altLang="en-US"/>
              <a:t>、网店促销广告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●促销广告形式</a:t>
            </a:r>
            <a:r>
              <a:rPr lang="en-US" altLang="zh-CN"/>
              <a:t>: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免邮广告</a:t>
            </a:r>
            <a:r>
              <a:rPr lang="en-US" altLang="zh-CN"/>
              <a:t>:</a:t>
            </a:r>
            <a:r>
              <a:rPr lang="zh-CN" altLang="en-US"/>
              <a:t>俗称包邮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折扣广告</a:t>
            </a:r>
            <a:r>
              <a:rPr lang="en-US" altLang="zh-CN"/>
              <a:t>:</a:t>
            </a:r>
            <a:r>
              <a:rPr lang="zh-CN" altLang="en-US"/>
              <a:t>商品的原价值打折销售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返现广告</a:t>
            </a:r>
            <a:r>
              <a:rPr lang="en-US" altLang="zh-CN"/>
              <a:t>:</a:t>
            </a:r>
            <a:r>
              <a:rPr lang="zh-CN" altLang="en-US"/>
              <a:t>吸引消费者购买更多商品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买赠广告</a:t>
            </a:r>
            <a:r>
              <a:rPr lang="en-US" altLang="zh-CN"/>
              <a:t>:</a:t>
            </a:r>
            <a:r>
              <a:rPr lang="zh-CN" altLang="en-US"/>
              <a:t>赠送额外的超值产品或服务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其他促销广告</a:t>
            </a:r>
            <a:r>
              <a:rPr lang="en-US" altLang="zh-CN"/>
              <a:t>:</a:t>
            </a:r>
            <a:r>
              <a:rPr lang="zh-CN" altLang="en-US"/>
              <a:t>团购</a:t>
            </a:r>
            <a:r>
              <a:rPr lang="en-US" altLang="zh-CN"/>
              <a:t>/</a:t>
            </a:r>
            <a:r>
              <a:rPr lang="zh-CN" altLang="en-US"/>
              <a:t>秒杀</a:t>
            </a:r>
            <a:r>
              <a:rPr lang="en-US" altLang="zh-CN"/>
              <a:t>/</a:t>
            </a:r>
            <a:r>
              <a:rPr lang="zh-CN" altLang="en-US"/>
              <a:t>抽奖广告等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zh-CN" altLang="en-US" sz="8800" b="1">
                <a:solidFill>
                  <a:srgbClr val="C00000"/>
                </a:solidFill>
              </a:rPr>
              <a:t>感谢倾听</a:t>
            </a:r>
            <a:r>
              <a:rPr lang="en-US" altLang="zh-CN" sz="8800" b="1">
                <a:solidFill>
                  <a:srgbClr val="C00000"/>
                </a:solidFill>
              </a:rPr>
              <a:t>!</a:t>
            </a:r>
            <a:endParaRPr lang="en-US" altLang="zh-CN" sz="88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一、淘宝店铺首页构成元素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、店铺页头（店招</a:t>
            </a:r>
            <a:r>
              <a:rPr lang="en-US" altLang="zh-CN"/>
              <a:t>Logo</a:t>
            </a:r>
            <a:r>
              <a:rPr lang="zh-CN" altLang="en-US"/>
              <a:t>、导航）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、活动促销（促销</a:t>
            </a:r>
            <a:r>
              <a:rPr lang="en-US" altLang="zh-CN"/>
              <a:t>Banner</a:t>
            </a:r>
            <a:r>
              <a:rPr lang="zh-CN" altLang="en-US"/>
              <a:t>、优惠券）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、店铺产品（产品分类、主推产品）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zh-CN" altLang="en-US"/>
              <a:t>店铺页尾（客服中心、售后保障、发货须知等）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94005"/>
            <a:ext cx="10515600" cy="782955"/>
          </a:xfrm>
        </p:spPr>
        <p:txBody>
          <a:bodyPr>
            <a:noAutofit/>
          </a:bodyPr>
          <a:p>
            <a:pPr algn="ctr"/>
            <a:r>
              <a:rPr lang="zh-CN" altLang="en-US" sz="4400" b="1">
                <a:solidFill>
                  <a:srgbClr val="C00000"/>
                </a:solidFill>
              </a:rPr>
              <a:t>页  头</a:t>
            </a:r>
            <a:endParaRPr lang="zh-CN" altLang="en-US" sz="4400" b="1">
              <a:solidFill>
                <a:srgbClr val="C00000"/>
              </a:solidFill>
            </a:endParaRPr>
          </a:p>
        </p:txBody>
      </p:sp>
      <p:pic>
        <p:nvPicPr>
          <p:cNvPr id="7" name="内容占位符 6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0870" y="1148080"/>
            <a:ext cx="11130280" cy="5616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380"/>
          </a:xfrm>
        </p:spPr>
        <p:txBody>
          <a:bodyPr>
            <a:noAutofit/>
          </a:bodyPr>
          <a:p>
            <a:pPr algn="ctr"/>
            <a:r>
              <a:rPr lang="zh-CN" altLang="en-US" sz="4400" b="1">
                <a:solidFill>
                  <a:srgbClr val="C00000"/>
                </a:solidFill>
              </a:rPr>
              <a:t>页  中</a:t>
            </a:r>
            <a:endParaRPr lang="zh-CN" altLang="en-US" sz="4400" b="1">
              <a:solidFill>
                <a:srgbClr val="C00000"/>
              </a:solidFill>
            </a:endParaRPr>
          </a:p>
        </p:txBody>
      </p:sp>
      <p:pic>
        <p:nvPicPr>
          <p:cNvPr id="6" name="内容占位符 5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260" y="1487170"/>
            <a:ext cx="11016615" cy="52876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490"/>
          </a:xfrm>
        </p:spPr>
        <p:txBody>
          <a:bodyPr/>
          <a:p>
            <a:pPr algn="ctr"/>
            <a:r>
              <a:rPr lang="zh-CN" altLang="en-US" b="1">
                <a:solidFill>
                  <a:srgbClr val="C00000"/>
                </a:solidFill>
                <a:sym typeface="+mn-ea"/>
              </a:rPr>
              <a:t>页  尾</a:t>
            </a:r>
            <a:endParaRPr lang="zh-CN" altLang="en-US"/>
          </a:p>
        </p:txBody>
      </p:sp>
      <p:pic>
        <p:nvPicPr>
          <p:cNvPr id="4" name="内容占位符 3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4365" y="1331595"/>
            <a:ext cx="11156950" cy="54540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821815"/>
            <a:ext cx="10515600" cy="2270125"/>
          </a:xfrm>
        </p:spPr>
        <p:txBody>
          <a:bodyPr>
            <a:normAutofit/>
          </a:bodyPr>
          <a:p>
            <a:pPr algn="ctr"/>
            <a:r>
              <a:rPr lang="zh-CN" altLang="en-US" b="1">
                <a:sym typeface="+mn-ea"/>
              </a:rPr>
              <a:t>二、首页设计思路</a:t>
            </a:r>
            <a:br>
              <a:rPr lang="zh-CN" altLang="en-US">
                <a:sym typeface="+mn-ea"/>
              </a:rPr>
            </a:b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70" y="1206500"/>
            <a:ext cx="4164965" cy="85090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①店铺页头</a:t>
            </a:r>
            <a:r>
              <a:rPr lang="en-US" altLang="zh-CN">
                <a:sym typeface="+mn-ea"/>
              </a:rPr>
              <a:t>:</a:t>
            </a:r>
            <a:endParaRPr lang="zh-CN" altLang="en-US"/>
          </a:p>
        </p:txBody>
      </p:sp>
      <p:pic>
        <p:nvPicPr>
          <p:cNvPr id="6" name="图片占位符 5" descr="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4659630" y="1207135"/>
            <a:ext cx="7422515" cy="5168265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●确定店招内容</a:t>
            </a:r>
            <a:endParaRPr lang="zh-CN" altLang="en-US"/>
          </a:p>
          <a:p>
            <a:r>
              <a:rPr lang="zh-CN" altLang="en-US">
                <a:sym typeface="+mn-ea"/>
              </a:rPr>
              <a:t>●</a:t>
            </a:r>
            <a:r>
              <a:rPr lang="zh-CN" altLang="en-US"/>
              <a:t>导航页头需要几个分类内容</a:t>
            </a:r>
            <a:endParaRPr lang="zh-CN" altLang="en-US"/>
          </a:p>
          <a:p>
            <a:r>
              <a:rPr lang="zh-CN" altLang="en-US">
                <a:sym typeface="+mn-ea"/>
              </a:rPr>
              <a:t>●</a:t>
            </a:r>
            <a:r>
              <a:rPr lang="zh-CN" altLang="en-US"/>
              <a:t>是否需要着重表现收藏店铺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70" y="1081405"/>
            <a:ext cx="4164965" cy="913765"/>
          </a:xfrm>
        </p:spPr>
        <p:txBody>
          <a:bodyPr/>
          <a:p>
            <a:r>
              <a:rPr lang="zh-CN" altLang="en-US">
                <a:sym typeface="+mn-ea"/>
              </a:rPr>
              <a:t>②活动促销</a:t>
            </a:r>
            <a:endParaRPr lang="zh-CN" altLang="en-US"/>
          </a:p>
        </p:txBody>
      </p:sp>
      <p:pic>
        <p:nvPicPr>
          <p:cNvPr id="5" name="图片占位符 4" descr="5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5128895" y="1217930"/>
            <a:ext cx="6739255" cy="478091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●确定活动主题、内容</a:t>
            </a:r>
            <a:endParaRPr lang="zh-CN" altLang="en-US"/>
          </a:p>
          <a:p>
            <a:r>
              <a:rPr lang="zh-CN" altLang="en-US">
                <a:sym typeface="+mn-ea"/>
              </a:rPr>
              <a:t>●文案的主次顺序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●是否有着重显示的商品等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70" y="1066165"/>
            <a:ext cx="4164965" cy="665480"/>
          </a:xfrm>
        </p:spPr>
        <p:txBody>
          <a:bodyPr>
            <a:noAutofit/>
          </a:bodyPr>
          <a:p>
            <a:r>
              <a:rPr lang="zh-CN" altLang="en-US">
                <a:sym typeface="+mn-ea"/>
              </a:rPr>
              <a:t>③产品分类</a:t>
            </a:r>
            <a:endParaRPr lang="zh-CN" altLang="en-US">
              <a:sym typeface="+mn-ea"/>
            </a:endParaRPr>
          </a:p>
        </p:txBody>
      </p:sp>
      <p:pic>
        <p:nvPicPr>
          <p:cNvPr id="5" name="图片占位符 4" descr="6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4732020" y="1066165"/>
            <a:ext cx="7224395" cy="513524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●确定产品的几个大类</a:t>
            </a:r>
            <a:endParaRPr lang="zh-CN" altLang="en-US"/>
          </a:p>
          <a:p>
            <a:r>
              <a:rPr lang="zh-CN" altLang="en-US">
                <a:sym typeface="+mn-ea"/>
              </a:rPr>
              <a:t>●摆放顺序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●每个分类模块放几个产品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●产品的主次之分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●方格矩阵展示方式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●单品折扣优惠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2806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2806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3.xml><?xml version="1.0" encoding="utf-8"?>
<p:tagLst xmlns:p="http://schemas.openxmlformats.org/presentationml/2006/main">
  <p:tag name="KSO_WM_TEMPLATE_CATEGORY" val="custom"/>
  <p:tag name="KSO_WM_TEMPLATE_INDEX" val="20182806"/>
  <p:tag name="KSO_WM_TAG_VERSION" val="1.0"/>
  <p:tag name="KSO_WM_BEAUTIFY_FLAG" val="#wm#"/>
  <p:tag name="KSO_WM_TEMPLATE_THUMBS_INDEX" val="1、9、12、16、19、22"/>
</p:tagLst>
</file>

<file path=ppt/tags/tag4.xml><?xml version="1.0" encoding="utf-8"?>
<p:tagLst xmlns:p="http://schemas.openxmlformats.org/presentationml/2006/main">
  <p:tag name="KSO_WM_TEMPLATE_CATEGORY" val="custom"/>
  <p:tag name="KSO_WM_TEMPLATE_INDEX" val="20182806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2806"/>
</p:tagLst>
</file>

<file path=ppt/theme/theme1.xml><?xml version="1.0" encoding="utf-8"?>
<a:theme xmlns:a="http://schemas.openxmlformats.org/drawingml/2006/main" name="1_Office 主题​​">
  <a:themeElements>
    <a:clrScheme name="自定义 6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WPS 演示</Application>
  <PresentationFormat>宽屏</PresentationFormat>
  <Paragraphs>130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黑体</vt:lpstr>
      <vt:lpstr>Broadway</vt:lpstr>
      <vt:lpstr>Impact</vt:lpstr>
      <vt:lpstr>Tahoma</vt:lpstr>
      <vt:lpstr>Open Sans Semibold</vt:lpstr>
      <vt:lpstr>Yu Gothic UI Semibold</vt:lpstr>
      <vt:lpstr>华文彩云</vt:lpstr>
      <vt:lpstr>仿宋</vt:lpstr>
      <vt:lpstr>Open Sans Light</vt:lpstr>
      <vt:lpstr>HelveticaNeue LT 43 LightEx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</cp:revision>
  <dcterms:created xsi:type="dcterms:W3CDTF">2018-06-30T13:32:03Z</dcterms:created>
  <dcterms:modified xsi:type="dcterms:W3CDTF">2018-06-30T15:28:07Z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